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7" r:id="rId5"/>
    <p:sldId id="258" r:id="rId6"/>
    <p:sldId id="259" r:id="rId7"/>
    <p:sldId id="260" r:id="rId8"/>
    <p:sldId id="266" r:id="rId9"/>
    <p:sldId id="267" r:id="rId10"/>
    <p:sldId id="277" r:id="rId11"/>
    <p:sldId id="264" r:id="rId12"/>
    <p:sldId id="278" r:id="rId13"/>
    <p:sldId id="281" r:id="rId14"/>
    <p:sldId id="263" r:id="rId15"/>
    <p:sldId id="268" r:id="rId16"/>
    <p:sldId id="269" r:id="rId17"/>
    <p:sldId id="279" r:id="rId18"/>
    <p:sldId id="270" r:id="rId19"/>
    <p:sldId id="271" r:id="rId20"/>
    <p:sldId id="272" r:id="rId21"/>
    <p:sldId id="273" r:id="rId22"/>
    <p:sldId id="274" r:id="rId23"/>
    <p:sldId id="275" r:id="rId24"/>
    <p:sldId id="276" r:id="rId25"/>
    <p:sldId id="280" r:id="rId26"/>
    <p:sldId id="261"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B3ABA-1762-41E3-8E65-4960FE093829}" v="18" dt="2024-11-18T23:00:26.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3504" autoAdjust="0"/>
  </p:normalViewPr>
  <p:slideViewPr>
    <p:cSldViewPr snapToGrid="0" snapToObjects="1">
      <p:cViewPr varScale="1">
        <p:scale>
          <a:sx n="46" d="100"/>
          <a:sy n="46" d="100"/>
        </p:scale>
        <p:origin x="1556" y="60"/>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r Limata" userId="6a063d3c408015c5" providerId="LiveId" clId="{598B3ABA-1762-41E3-8E65-4960FE093829}"/>
    <pc:docChg chg="undo custSel addSld delSld modSld">
      <pc:chgData name="Kyler Limata" userId="6a063d3c408015c5" providerId="LiveId" clId="{598B3ABA-1762-41E3-8E65-4960FE093829}" dt="2024-11-19T02:02:08.184" v="3153" actId="20577"/>
      <pc:docMkLst>
        <pc:docMk/>
      </pc:docMkLst>
      <pc:sldChg chg="modNotesTx">
        <pc:chgData name="Kyler Limata" userId="6a063d3c408015c5" providerId="LiveId" clId="{598B3ABA-1762-41E3-8E65-4960FE093829}" dt="2024-11-18T23:09:47.027" v="81"/>
        <pc:sldMkLst>
          <pc:docMk/>
          <pc:sldMk cId="2501733776" sldId="257"/>
        </pc:sldMkLst>
      </pc:sldChg>
      <pc:sldChg chg="modNotesTx">
        <pc:chgData name="Kyler Limata" userId="6a063d3c408015c5" providerId="LiveId" clId="{598B3ABA-1762-41E3-8E65-4960FE093829}" dt="2024-11-19T01:03:06.626" v="2708" actId="20577"/>
        <pc:sldMkLst>
          <pc:docMk/>
          <pc:sldMk cId="1888187678" sldId="258"/>
        </pc:sldMkLst>
      </pc:sldChg>
      <pc:sldChg chg="modNotesTx">
        <pc:chgData name="Kyler Limata" userId="6a063d3c408015c5" providerId="LiveId" clId="{598B3ABA-1762-41E3-8E65-4960FE093829}" dt="2024-11-19T02:02:08.184" v="3153" actId="20577"/>
        <pc:sldMkLst>
          <pc:docMk/>
          <pc:sldMk cId="2622885091" sldId="259"/>
        </pc:sldMkLst>
      </pc:sldChg>
      <pc:sldChg chg="modNotesTx">
        <pc:chgData name="Kyler Limata" userId="6a063d3c408015c5" providerId="LiveId" clId="{598B3ABA-1762-41E3-8E65-4960FE093829}" dt="2024-11-19T00:52:17.323" v="2682" actId="20577"/>
        <pc:sldMkLst>
          <pc:docMk/>
          <pc:sldMk cId="4139442536" sldId="260"/>
        </pc:sldMkLst>
      </pc:sldChg>
      <pc:sldChg chg="modNotesTx">
        <pc:chgData name="Kyler Limata" userId="6a063d3c408015c5" providerId="LiveId" clId="{598B3ABA-1762-41E3-8E65-4960FE093829}" dt="2024-11-18T23:21:35.667" v="915"/>
        <pc:sldMkLst>
          <pc:docMk/>
          <pc:sldMk cId="4194818822" sldId="263"/>
        </pc:sldMkLst>
      </pc:sldChg>
      <pc:sldChg chg="modNotesTx">
        <pc:chgData name="Kyler Limata" userId="6a063d3c408015c5" providerId="LiveId" clId="{598B3ABA-1762-41E3-8E65-4960FE093829}" dt="2024-11-18T23:14:16.519" v="529" actId="20577"/>
        <pc:sldMkLst>
          <pc:docMk/>
          <pc:sldMk cId="1182798685" sldId="264"/>
        </pc:sldMkLst>
      </pc:sldChg>
      <pc:sldChg chg="modSp mod modNotesTx">
        <pc:chgData name="Kyler Limata" userId="6a063d3c408015c5" providerId="LiveId" clId="{598B3ABA-1762-41E3-8E65-4960FE093829}" dt="2024-11-18T23:10:41.398" v="174" actId="20577"/>
        <pc:sldMkLst>
          <pc:docMk/>
          <pc:sldMk cId="4008811725" sldId="266"/>
        </pc:sldMkLst>
        <pc:spChg chg="mod">
          <ac:chgData name="Kyler Limata" userId="6a063d3c408015c5" providerId="LiveId" clId="{598B3ABA-1762-41E3-8E65-4960FE093829}" dt="2024-11-18T22:59:26.866" v="35" actId="20577"/>
          <ac:spMkLst>
            <pc:docMk/>
            <pc:sldMk cId="4008811725" sldId="266"/>
            <ac:spMk id="3" creationId="{194F6CF8-4877-1D6F-8ED7-2F441A8C05AF}"/>
          </ac:spMkLst>
        </pc:spChg>
      </pc:sldChg>
      <pc:sldChg chg="modNotesTx">
        <pc:chgData name="Kyler Limata" userId="6a063d3c408015c5" providerId="LiveId" clId="{598B3ABA-1762-41E3-8E65-4960FE093829}" dt="2024-11-19T01:42:24.330" v="2906" actId="20577"/>
        <pc:sldMkLst>
          <pc:docMk/>
          <pc:sldMk cId="2715107057" sldId="267"/>
        </pc:sldMkLst>
      </pc:sldChg>
      <pc:sldChg chg="modNotesTx">
        <pc:chgData name="Kyler Limata" userId="6a063d3c408015c5" providerId="LiveId" clId="{598B3ABA-1762-41E3-8E65-4960FE093829}" dt="2024-11-18T23:21:42.396" v="916"/>
        <pc:sldMkLst>
          <pc:docMk/>
          <pc:sldMk cId="90421567" sldId="268"/>
        </pc:sldMkLst>
      </pc:sldChg>
      <pc:sldChg chg="modNotesTx">
        <pc:chgData name="Kyler Limata" userId="6a063d3c408015c5" providerId="LiveId" clId="{598B3ABA-1762-41E3-8E65-4960FE093829}" dt="2024-11-18T23:22:59.497" v="1185" actId="20577"/>
        <pc:sldMkLst>
          <pc:docMk/>
          <pc:sldMk cId="4034620252" sldId="269"/>
        </pc:sldMkLst>
      </pc:sldChg>
      <pc:sldChg chg="modNotesTx">
        <pc:chgData name="Kyler Limata" userId="6a063d3c408015c5" providerId="LiveId" clId="{598B3ABA-1762-41E3-8E65-4960FE093829}" dt="2024-11-18T23:28:28.252" v="1609" actId="20577"/>
        <pc:sldMkLst>
          <pc:docMk/>
          <pc:sldMk cId="3263266714" sldId="270"/>
        </pc:sldMkLst>
      </pc:sldChg>
      <pc:sldChg chg="modNotesTx">
        <pc:chgData name="Kyler Limata" userId="6a063d3c408015c5" providerId="LiveId" clId="{598B3ABA-1762-41E3-8E65-4960FE093829}" dt="2024-11-18T23:29:29.971" v="1778" actId="20577"/>
        <pc:sldMkLst>
          <pc:docMk/>
          <pc:sldMk cId="92447288" sldId="271"/>
        </pc:sldMkLst>
      </pc:sldChg>
      <pc:sldChg chg="modNotesTx">
        <pc:chgData name="Kyler Limata" userId="6a063d3c408015c5" providerId="LiveId" clId="{598B3ABA-1762-41E3-8E65-4960FE093829}" dt="2024-11-18T23:42:03.700" v="1969" actId="20577"/>
        <pc:sldMkLst>
          <pc:docMk/>
          <pc:sldMk cId="438225834" sldId="272"/>
        </pc:sldMkLst>
      </pc:sldChg>
      <pc:sldChg chg="modNotesTx">
        <pc:chgData name="Kyler Limata" userId="6a063d3c408015c5" providerId="LiveId" clId="{598B3ABA-1762-41E3-8E65-4960FE093829}" dt="2024-11-18T23:44:35.147" v="2236" actId="20577"/>
        <pc:sldMkLst>
          <pc:docMk/>
          <pc:sldMk cId="2451053005" sldId="273"/>
        </pc:sldMkLst>
      </pc:sldChg>
      <pc:sldChg chg="modSp modNotesTx">
        <pc:chgData name="Kyler Limata" userId="6a063d3c408015c5" providerId="LiveId" clId="{598B3ABA-1762-41E3-8E65-4960FE093829}" dt="2024-11-18T23:45:29.875" v="2310" actId="20577"/>
        <pc:sldMkLst>
          <pc:docMk/>
          <pc:sldMk cId="3619191497" sldId="274"/>
        </pc:sldMkLst>
        <pc:spChg chg="mod">
          <ac:chgData name="Kyler Limata" userId="6a063d3c408015c5" providerId="LiveId" clId="{598B3ABA-1762-41E3-8E65-4960FE093829}" dt="2024-11-18T23:00:26.317" v="48" actId="20577"/>
          <ac:spMkLst>
            <pc:docMk/>
            <pc:sldMk cId="3619191497" sldId="274"/>
            <ac:spMk id="3" creationId="{1CE45A5D-34F6-FBB5-A891-EF9FD740A7AD}"/>
          </ac:spMkLst>
        </pc:spChg>
      </pc:sldChg>
      <pc:sldChg chg="modNotesTx">
        <pc:chgData name="Kyler Limata" userId="6a063d3c408015c5" providerId="LiveId" clId="{598B3ABA-1762-41E3-8E65-4960FE093829}" dt="2024-11-18T23:46:27.468" v="2396" actId="20577"/>
        <pc:sldMkLst>
          <pc:docMk/>
          <pc:sldMk cId="1207527927" sldId="275"/>
        </pc:sldMkLst>
      </pc:sldChg>
      <pc:sldChg chg="modSp mod modNotesTx">
        <pc:chgData name="Kyler Limata" userId="6a063d3c408015c5" providerId="LiveId" clId="{598B3ABA-1762-41E3-8E65-4960FE093829}" dt="2024-11-18T23:47:31.436" v="2444" actId="20577"/>
        <pc:sldMkLst>
          <pc:docMk/>
          <pc:sldMk cId="478642184" sldId="276"/>
        </pc:sldMkLst>
        <pc:spChg chg="mod">
          <ac:chgData name="Kyler Limata" userId="6a063d3c408015c5" providerId="LiveId" clId="{598B3ABA-1762-41E3-8E65-4960FE093829}" dt="2024-11-18T23:08:23.413" v="80" actId="20577"/>
          <ac:spMkLst>
            <pc:docMk/>
            <pc:sldMk cId="478642184" sldId="276"/>
            <ac:spMk id="3" creationId="{1CE45A5D-34F6-FBB5-A891-EF9FD740A7AD}"/>
          </ac:spMkLst>
        </pc:spChg>
      </pc:sldChg>
      <pc:sldChg chg="modSp mod modNotesTx">
        <pc:chgData name="Kyler Limata" userId="6a063d3c408015c5" providerId="LiveId" clId="{598B3ABA-1762-41E3-8E65-4960FE093829}" dt="2024-11-19T01:41:38.050" v="2801" actId="20577"/>
        <pc:sldMkLst>
          <pc:docMk/>
          <pc:sldMk cId="2222095814" sldId="277"/>
        </pc:sldMkLst>
        <pc:spChg chg="mod">
          <ac:chgData name="Kyler Limata" userId="6a063d3c408015c5" providerId="LiveId" clId="{598B3ABA-1762-41E3-8E65-4960FE093829}" dt="2024-11-18T22:59:25.220" v="34" actId="255"/>
          <ac:spMkLst>
            <pc:docMk/>
            <pc:sldMk cId="2222095814" sldId="277"/>
            <ac:spMk id="18" creationId="{5F1DD158-8B93-E7A9-4B09-830B316F8BD6}"/>
          </ac:spMkLst>
        </pc:spChg>
      </pc:sldChg>
      <pc:sldChg chg="modSp mod modNotesTx">
        <pc:chgData name="Kyler Limata" userId="6a063d3c408015c5" providerId="LiveId" clId="{598B3ABA-1762-41E3-8E65-4960FE093829}" dt="2024-11-18T23:15:12.169" v="537" actId="20577"/>
        <pc:sldMkLst>
          <pc:docMk/>
          <pc:sldMk cId="480863214" sldId="278"/>
        </pc:sldMkLst>
        <pc:spChg chg="mod">
          <ac:chgData name="Kyler Limata" userId="6a063d3c408015c5" providerId="LiveId" clId="{598B3ABA-1762-41E3-8E65-4960FE093829}" dt="2024-11-18T23:15:12.169" v="537" actId="20577"/>
          <ac:spMkLst>
            <pc:docMk/>
            <pc:sldMk cId="480863214" sldId="278"/>
            <ac:spMk id="3" creationId="{868CEB5F-4331-9EB3-21E6-67542361CCF6}"/>
          </ac:spMkLst>
        </pc:spChg>
      </pc:sldChg>
      <pc:sldChg chg="modNotesTx">
        <pc:chgData name="Kyler Limata" userId="6a063d3c408015c5" providerId="LiveId" clId="{598B3ABA-1762-41E3-8E65-4960FE093829}" dt="2024-11-19T01:41:11.705" v="2798" actId="20577"/>
        <pc:sldMkLst>
          <pc:docMk/>
          <pc:sldMk cId="71481514" sldId="279"/>
        </pc:sldMkLst>
      </pc:sldChg>
      <pc:sldChg chg="modNotesTx">
        <pc:chgData name="Kyler Limata" userId="6a063d3c408015c5" providerId="LiveId" clId="{598B3ABA-1762-41E3-8E65-4960FE093829}" dt="2024-11-18T23:48:55.320" v="2583" actId="20577"/>
        <pc:sldMkLst>
          <pc:docMk/>
          <pc:sldMk cId="2481327219" sldId="280"/>
        </pc:sldMkLst>
      </pc:sldChg>
      <pc:sldChg chg="modSp modNotesTx">
        <pc:chgData name="Kyler Limata" userId="6a063d3c408015c5" providerId="LiveId" clId="{598B3ABA-1762-41E3-8E65-4960FE093829}" dt="2024-11-18T23:21:26.141" v="914" actId="20577"/>
        <pc:sldMkLst>
          <pc:docMk/>
          <pc:sldMk cId="1071527638" sldId="281"/>
        </pc:sldMkLst>
        <pc:graphicFrameChg chg="mod">
          <ac:chgData name="Kyler Limata" userId="6a063d3c408015c5" providerId="LiveId" clId="{598B3ABA-1762-41E3-8E65-4960FE093829}" dt="2024-11-18T23:00:04.039" v="37"/>
          <ac:graphicFrameMkLst>
            <pc:docMk/>
            <pc:sldMk cId="1071527638" sldId="281"/>
            <ac:graphicFrameMk id="5" creationId="{93DB8255-2522-BF40-968C-1F53AD1AECE5}"/>
          </ac:graphicFrameMkLst>
        </pc:graphicFrameChg>
      </pc:sldChg>
      <pc:sldChg chg="modSp add del mod">
        <pc:chgData name="Kyler Limata" userId="6a063d3c408015c5" providerId="LiveId" clId="{598B3ABA-1762-41E3-8E65-4960FE093829}" dt="2024-11-19T00:51:46.163" v="2647" actId="47"/>
        <pc:sldMkLst>
          <pc:docMk/>
          <pc:sldMk cId="999868856" sldId="282"/>
        </pc:sldMkLst>
        <pc:spChg chg="mod">
          <ac:chgData name="Kyler Limata" userId="6a063d3c408015c5" providerId="LiveId" clId="{598B3ABA-1762-41E3-8E65-4960FE093829}" dt="2024-11-18T23:55:01.510" v="2625" actId="20577"/>
          <ac:spMkLst>
            <pc:docMk/>
            <pc:sldMk cId="999868856" sldId="282"/>
            <ac:spMk id="2" creationId="{66B2CA4A-6F8C-81CC-C3E2-07065007A8DB}"/>
          </ac:spMkLst>
        </pc:spChg>
        <pc:spChg chg="mod">
          <ac:chgData name="Kyler Limata" userId="6a063d3c408015c5" providerId="LiveId" clId="{598B3ABA-1762-41E3-8E65-4960FE093829}" dt="2024-11-18T23:55:12.531" v="2646" actId="20577"/>
          <ac:spMkLst>
            <pc:docMk/>
            <pc:sldMk cId="999868856" sldId="282"/>
            <ac:spMk id="3" creationId="{E27E566D-726C-4056-B132-E88B4D6227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BBCAD5-FEF1-2B49-838A-E997F748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2A4665-3A20-D341-9F03-626312C11F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ED85-6603-DE4F-AC1F-DADB96E97F52}" type="datetimeFigureOut">
              <a:rPr lang="en-US" smtClean="0"/>
              <a:t>11/19/2024</a:t>
            </a:fld>
            <a:endParaRPr lang="en-US"/>
          </a:p>
        </p:txBody>
      </p:sp>
      <p:sp>
        <p:nvSpPr>
          <p:cNvPr id="4" name="Footer Placeholder 3">
            <a:extLst>
              <a:ext uri="{FF2B5EF4-FFF2-40B4-BE49-F238E27FC236}">
                <a16:creationId xmlns:a16="http://schemas.microsoft.com/office/drawing/2014/main" id="{5353FA68-3F5D-2E4C-9DFB-A1628AC6CA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F1B8CA-BCDF-1A46-A38D-0EDF53E8FD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5C95A2-F007-CB44-8BC2-3D55E94D3C9A}" type="slidenum">
              <a:rPr lang="en-US" smtClean="0"/>
              <a:t>‹#›</a:t>
            </a:fld>
            <a:endParaRPr lang="en-US"/>
          </a:p>
        </p:txBody>
      </p:sp>
    </p:spTree>
    <p:extLst>
      <p:ext uri="{BB962C8B-B14F-4D97-AF65-F5344CB8AC3E}">
        <p14:creationId xmlns:p14="http://schemas.microsoft.com/office/powerpoint/2010/main" val="255881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FA069-43CE-C744-9868-7D24110FA0CA}"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959FF-727B-4346-AD01-29802BEAD3AB}" type="slidenum">
              <a:rPr lang="en-US" smtClean="0"/>
              <a:t>‹#›</a:t>
            </a:fld>
            <a:endParaRPr lang="en-US"/>
          </a:p>
        </p:txBody>
      </p:sp>
    </p:spTree>
    <p:extLst>
      <p:ext uri="{BB962C8B-B14F-4D97-AF65-F5344CB8AC3E}">
        <p14:creationId xmlns:p14="http://schemas.microsoft.com/office/powerpoint/2010/main" val="423938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Hello, and thank you everyone for coming to this presentation.</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a:t>
            </a:fld>
            <a:endParaRPr lang="en-US"/>
          </a:p>
        </p:txBody>
      </p:sp>
    </p:spTree>
    <p:extLst>
      <p:ext uri="{BB962C8B-B14F-4D97-AF65-F5344CB8AC3E}">
        <p14:creationId xmlns:p14="http://schemas.microsoft.com/office/powerpoint/2010/main" val="19246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Since Kane’s Equations are computed with respect to each degree of freedom, the partial velocities with respect to each degree of freedom – both linear and angular – need to be computed. We do that by taking the partial derivatives of each with respect to each generalized velocity. This first table shows the partial linear velocities and this second table the partial angular velocities.</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10</a:t>
            </a:fld>
            <a:endParaRPr lang="en-US"/>
          </a:p>
        </p:txBody>
      </p:sp>
    </p:spTree>
    <p:extLst>
      <p:ext uri="{BB962C8B-B14F-4D97-AF65-F5344CB8AC3E}">
        <p14:creationId xmlns:p14="http://schemas.microsoft.com/office/powerpoint/2010/main" val="339716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simplify the overall calculations, it was decided to treat each of the links as thin rods with uniform density. The inertial tensors for each link are shown here, along with the corresponding dyadic form in the frame b and c respectively. Note that these are the moments of inertia of link 1 about J and link 2 about E.</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11</a:t>
            </a:fld>
            <a:endParaRPr lang="en-US"/>
          </a:p>
        </p:txBody>
      </p:sp>
    </p:spTree>
    <p:extLst>
      <p:ext uri="{BB962C8B-B14F-4D97-AF65-F5344CB8AC3E}">
        <p14:creationId xmlns:p14="http://schemas.microsoft.com/office/powerpoint/2010/main" val="316493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Using the previously established rotation matrices and the sum difference identity in, we arrive at these equations for the inertial dyadic of each body respectively in terms of frame a.</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12</a:t>
            </a:fld>
            <a:endParaRPr lang="en-US"/>
          </a:p>
        </p:txBody>
      </p:sp>
    </p:spTree>
    <p:extLst>
      <p:ext uri="{BB962C8B-B14F-4D97-AF65-F5344CB8AC3E}">
        <p14:creationId xmlns:p14="http://schemas.microsoft.com/office/powerpoint/2010/main" val="325398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moments of inertia and the partial velocities can now be used to solve Kane’s equations for each degree of freedom. We did attempt to perform these calculations by hand but ran into issues with simplifying the equations due to their length, so we relied 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AutoLev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find the equations you see here.</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13</a:t>
            </a:fld>
            <a:endParaRPr lang="en-US"/>
          </a:p>
        </p:txBody>
      </p:sp>
    </p:spTree>
    <p:extLst>
      <p:ext uri="{BB962C8B-B14F-4D97-AF65-F5344CB8AC3E}">
        <p14:creationId xmlns:p14="http://schemas.microsoft.com/office/powerpoint/2010/main" val="33567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on to the simulation. Due to the time constraints on this project, we were only able to perform a simple simulation where we applied different torques to each joint. A half second simulation time was selected as any longer would lead to the links performing multiple revolutions. This table shows the different simulation constants – namely the masses and lengths of the link – as well as the initial values of the motion variables. Note that the arm starts upright and at rest. A total of four simulations were conducted with the torque about each joint being either -10 Nm or -20 Nm, which is to say 10 or 20 Nm counterclockwise.</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14</a:t>
            </a:fld>
            <a:endParaRPr lang="en-US"/>
          </a:p>
        </p:txBody>
      </p:sp>
    </p:spTree>
    <p:extLst>
      <p:ext uri="{BB962C8B-B14F-4D97-AF65-F5344CB8AC3E}">
        <p14:creationId xmlns:p14="http://schemas.microsoft.com/office/powerpoint/2010/main" val="400223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about the halfway point of the trial, both the generalized velocities and accelerations begin to diverge. Looking at the third figure – which is meant to show the movement of the two links in space, it’s clear to see that this is caused by the second link moving faster than the first, as the first link imparts its momentum on the second.</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15</a:t>
            </a:fld>
            <a:endParaRPr lang="en-US"/>
          </a:p>
        </p:txBody>
      </p:sp>
    </p:spTree>
    <p:extLst>
      <p:ext uri="{BB962C8B-B14F-4D97-AF65-F5344CB8AC3E}">
        <p14:creationId xmlns:p14="http://schemas.microsoft.com/office/powerpoint/2010/main" val="50931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Increasing the torque on point J has some interesting results. Q2 and u2 decrease a lot faster than q1 and u1 and diverge almost immediately, which is evidenced point E reaching the bottom of its arc before the end of the simulation. This slowing down of the second link is visible in the curve of u2 as it crosses back over u1.</a:t>
            </a:r>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16</a:t>
            </a:fld>
            <a:endParaRPr lang="en-US"/>
          </a:p>
        </p:txBody>
      </p:sp>
    </p:spTree>
    <p:extLst>
      <p:ext uri="{BB962C8B-B14F-4D97-AF65-F5344CB8AC3E}">
        <p14:creationId xmlns:p14="http://schemas.microsoft.com/office/powerpoint/2010/main" val="114838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third trial, we note that u1 and u2 appear to begin to converge before the end of the simulation. In the third graph, we see that the second link starts behind the first and is catching up by the end of the simulation. This makes sense as less torque about J than O means the second link is not accelerating as much as the first.</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17</a:t>
            </a:fld>
            <a:endParaRPr lang="en-US"/>
          </a:p>
        </p:txBody>
      </p:sp>
    </p:spTree>
    <p:extLst>
      <p:ext uri="{BB962C8B-B14F-4D97-AF65-F5344CB8AC3E}">
        <p14:creationId xmlns:p14="http://schemas.microsoft.com/office/powerpoint/2010/main" val="318751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Trial 4 is like a sped-up version of trial one as both joints have twice as much torque applied to them, though it’s worth remembering that gravity is still the same here. Still, we note some interesting trends such as the generalized velocities reaching a point where they stop diverging and appear to begin converging by the end of the simulation. We also note that the second link starts out moving faster than the first before falling behind.</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18</a:t>
            </a:fld>
            <a:endParaRPr lang="en-US"/>
          </a:p>
        </p:txBody>
      </p:sp>
    </p:spTree>
    <p:extLst>
      <p:ext uri="{BB962C8B-B14F-4D97-AF65-F5344CB8AC3E}">
        <p14:creationId xmlns:p14="http://schemas.microsoft.com/office/powerpoint/2010/main" val="390519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recap, when the torque about either joint is -20 Nm, both generalized velocities will appear to start converging near the end of the simulation. When the torque about O is -20 Nm, link 2 falls behind the first which is more noticeable when the torque about J is -10 Nm. The implication here for pitching baseballs is that the torque about the second joint would likely need to be greater than the torque about the base joint. Finally, if each trial had gone on for longer, we would have likely begun to see similar phenomena in the motion of the arm that we saw in trial 4.</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19</a:t>
            </a:fld>
            <a:endParaRPr lang="en-US"/>
          </a:p>
        </p:txBody>
      </p:sp>
    </p:spTree>
    <p:extLst>
      <p:ext uri="{BB962C8B-B14F-4D97-AF65-F5344CB8AC3E}">
        <p14:creationId xmlns:p14="http://schemas.microsoft.com/office/powerpoint/2010/main" val="134809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My name is Kyler Limata, I am a master’s of mechanical engineering student at Saint Martin’s University, and I will be presenting the paper “ANALYSIS AND SIMULATION OF TWO-DIMENSIONAL DUAL-ARM MANIPULATOR FOR BASEBALL TRAINING”. This paper was written by myself and my partner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Qinfu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Hu with assistance from our faculty advisor Dr. Shawn Duan. Unfortunately,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Qinfu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could not be here today, so I will be the only presenting author.</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2</a:t>
            </a:fld>
            <a:endParaRPr lang="en-US"/>
          </a:p>
        </p:txBody>
      </p:sp>
    </p:spTree>
    <p:extLst>
      <p:ext uri="{BB962C8B-B14F-4D97-AF65-F5344CB8AC3E}">
        <p14:creationId xmlns:p14="http://schemas.microsoft.com/office/powerpoint/2010/main" val="123652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also did a trial where we did not apply any torque to the system as a control to better understand the underlying dynamics. We attempted to use the same set of initial conditions but ended up setting the angle q1 to 0.1 degrees so that the system would move and not just stand still. The simulation was also run for 2 seconds as the arm moved a lot slower without any torque applied.</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20</a:t>
            </a:fld>
            <a:endParaRPr lang="en-US"/>
          </a:p>
        </p:txBody>
      </p:sp>
    </p:spTree>
    <p:extLst>
      <p:ext uri="{BB962C8B-B14F-4D97-AF65-F5344CB8AC3E}">
        <p14:creationId xmlns:p14="http://schemas.microsoft.com/office/powerpoint/2010/main" val="1340617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seen, the generalized coordinates took a lot longer to diverge as the only external acceleration was due to gravity. In this situation, the arm behaves a lot more like a double pendulum, similar dynamics would probably appear in a longer simulation. A real arm would of course not behave like this due to joint constraints and friction. Nevertheless, this test provides a good insight into the dynamics of the two links.</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21</a:t>
            </a:fld>
            <a:endParaRPr lang="en-US"/>
          </a:p>
        </p:txBody>
      </p:sp>
    </p:spTree>
    <p:extLst>
      <p:ext uri="{BB962C8B-B14F-4D97-AF65-F5344CB8AC3E}">
        <p14:creationId xmlns:p14="http://schemas.microsoft.com/office/powerpoint/2010/main" val="338386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project was an exploration of the kinematic attributes of a 2D, 2 link robot arm and its possible range of motion by varying the applied torques to each joint. This process demonstrates how a robot arm would potentially need to move to pitch a baseball. Of course, a fully realized arm in 3D would have different dynamics, but the fundamentals are there. It is our hope that this study will prompt further research into baseball pitching arms and serve as a reference point to understanding what the dynamics of such an arm might look like.</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22</a:t>
            </a:fld>
            <a:endParaRPr lang="en-US"/>
          </a:p>
        </p:txBody>
      </p:sp>
    </p:spTree>
    <p:extLst>
      <p:ext uri="{BB962C8B-B14F-4D97-AF65-F5344CB8AC3E}">
        <p14:creationId xmlns:p14="http://schemas.microsoft.com/office/powerpoint/2010/main" val="191022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presentation is broken down into four sections, starting with a brief introduction to the project. The second section will cover the theory and procedure, which includes the kinematics of the arm, the derivation of the equations of motion, and finally calculating the forces on the arm using Kane’s Method. We will then cover the simulation of the arm and discuss </a:t>
            </a:r>
            <a:r>
              <a:rPr lang="en-US" sz="1800" kern="100">
                <a:effectLst/>
                <a:latin typeface="Aptos" panose="020B0004020202020204" pitchFamily="34" charset="0"/>
                <a:ea typeface="Aptos" panose="020B0004020202020204" pitchFamily="34" charset="0"/>
                <a:cs typeface="Times New Roman" panose="02020603050405020304" pitchFamily="18" charset="0"/>
              </a:rPr>
              <a:t>its 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finishing with a brief conclusion.</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3</a:t>
            </a:fld>
            <a:endParaRPr lang="en-US"/>
          </a:p>
        </p:txBody>
      </p:sp>
    </p:spTree>
    <p:extLst>
      <p:ext uri="{BB962C8B-B14F-4D97-AF65-F5344CB8AC3E}">
        <p14:creationId xmlns:p14="http://schemas.microsoft.com/office/powerpoint/2010/main" val="47847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goal of this project was to simulate a 2D, 2-link robot arm that we would then test the response of by applying differing torques to both joints. Our hope is that the results of this project – despite its preliminary nature – will spark further research into robot arms for pitching baseballs to train baseball players. To develop the equations of motion, we used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Autolev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is a domain specific language for performing linear algebra, kinematic, and dynamics calculations;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Autolev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also used to generate a MATLAB script for simulating the arm that otherwise would have been time consuming to write by hand.</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4</a:t>
            </a:fld>
            <a:endParaRPr lang="en-US"/>
          </a:p>
        </p:txBody>
      </p:sp>
    </p:spTree>
    <p:extLst>
      <p:ext uri="{BB962C8B-B14F-4D97-AF65-F5344CB8AC3E}">
        <p14:creationId xmlns:p14="http://schemas.microsoft.com/office/powerpoint/2010/main" val="113662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As discussed on the prior slide, the kinematic model of the arm consists of two links and points O, J, and E, where O is fixed. Since it was not the focus of this project, the end effector was omitted to produce a simpler model. If you look at the graphic, you’ll also note 3 sets of coordinate axis, a, b, and c.</a:t>
            </a:r>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5</a:t>
            </a:fld>
            <a:endParaRPr lang="en-US"/>
          </a:p>
        </p:txBody>
      </p:sp>
    </p:spTree>
    <p:extLst>
      <p:ext uri="{BB962C8B-B14F-4D97-AF65-F5344CB8AC3E}">
        <p14:creationId xmlns:p14="http://schemas.microsoft.com/office/powerpoint/2010/main" val="317944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correspond to the reference frames a, b, and c of points O, J, and E, where a is Newtonian. Deriving the equations of motion requires transforming the velocities and accelerations of J and E from frames b and c into a. This graphic shows that the relationship between each frame is a simple rotation, which corresponds to the rotation matrices shown here. Using these, the unit vectors of b and c can be redefined in terms of the unit vectors of a. Note that a3, b3, and c3 always point in the same direction, making them equivalent. Q1 and q2 here represent the generalized coordinates of the system – in this case, they are the angles of each link with respect to the reference frame of their base point.</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6</a:t>
            </a:fld>
            <a:endParaRPr lang="en-US"/>
          </a:p>
        </p:txBody>
      </p:sp>
    </p:spTree>
    <p:extLst>
      <p:ext uri="{BB962C8B-B14F-4D97-AF65-F5344CB8AC3E}">
        <p14:creationId xmlns:p14="http://schemas.microsoft.com/office/powerpoint/2010/main" val="248115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Using the two-point formula and the rotation matrices established in the previous slide, we were able to compute the linear velocity and acceleration of points J and E with respect to point O and reference frame a. U1 and u2 are the generalized velocities of the system, which are the radial velocities of each link. We checked these equations by performing hand calculations as well to make sure that they were correct.</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7</a:t>
            </a:fld>
            <a:endParaRPr lang="en-US"/>
          </a:p>
        </p:txBody>
      </p:sp>
    </p:spTree>
    <p:extLst>
      <p:ext uri="{BB962C8B-B14F-4D97-AF65-F5344CB8AC3E}">
        <p14:creationId xmlns:p14="http://schemas.microsoft.com/office/powerpoint/2010/main" val="366551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Kane’s Method is a series of equations for finding the generalized active and inertial forces on a rigid body, Fr and Fr star respectively. R here represents a single degree of freedom for the system – in the case of the arm, the first degree of freedom is the rotation of the first link about O and the second is the rotation of the second link about J. Solving for Kane’s Equations requires the equations of motion and the moments of inertia of each body in the system.</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8</a:t>
            </a:fld>
            <a:endParaRPr lang="en-US"/>
          </a:p>
        </p:txBody>
      </p:sp>
    </p:spTree>
    <p:extLst>
      <p:ext uri="{BB962C8B-B14F-4D97-AF65-F5344CB8AC3E}">
        <p14:creationId xmlns:p14="http://schemas.microsoft.com/office/powerpoint/2010/main" val="252838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we substitute gravity and the applied torques about the joints into the equations on the previous slide, we get the following equations for Fr and Fr star. Note that gravity only appears in the equation for the active forces.</a:t>
            </a:r>
          </a:p>
          <a:p>
            <a:endParaRPr lang="en-US" dirty="0"/>
          </a:p>
        </p:txBody>
      </p:sp>
      <p:sp>
        <p:nvSpPr>
          <p:cNvPr id="4" name="Slide Number Placeholder 3"/>
          <p:cNvSpPr>
            <a:spLocks noGrp="1"/>
          </p:cNvSpPr>
          <p:nvPr>
            <p:ph type="sldNum" sz="quarter" idx="5"/>
          </p:nvPr>
        </p:nvSpPr>
        <p:spPr/>
        <p:txBody>
          <a:bodyPr/>
          <a:lstStyle/>
          <a:p>
            <a:fld id="{04A959FF-727B-4346-AD01-29802BEAD3AB}" type="slidenum">
              <a:rPr lang="en-US" smtClean="0"/>
              <a:t>9</a:t>
            </a:fld>
            <a:endParaRPr lang="en-US"/>
          </a:p>
        </p:txBody>
      </p:sp>
    </p:spTree>
    <p:extLst>
      <p:ext uri="{BB962C8B-B14F-4D97-AF65-F5344CB8AC3E}">
        <p14:creationId xmlns:p14="http://schemas.microsoft.com/office/powerpoint/2010/main" val="33548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0E7C16-EDD4-6248-AD37-9236A28971D1}"/>
              </a:ext>
            </a:extLst>
          </p:cNvPr>
          <p:cNvSpPr>
            <a:spLocks noGrp="1"/>
          </p:cNvSpPr>
          <p:nvPr>
            <p:ph type="subTitle" idx="1"/>
          </p:nvPr>
        </p:nvSpPr>
        <p:spPr>
          <a:xfrm>
            <a:off x="1524000" y="13043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1">
            <a:extLst>
              <a:ext uri="{FF2B5EF4-FFF2-40B4-BE49-F238E27FC236}">
                <a16:creationId xmlns:a16="http://schemas.microsoft.com/office/drawing/2014/main" id="{7E9E8594-1ACF-3B43-B9BD-9AB57E6346AC}"/>
              </a:ext>
            </a:extLst>
          </p:cNvPr>
          <p:cNvSpPr txBox="1">
            <a:spLocks/>
          </p:cNvSpPr>
          <p:nvPr userDrawn="1"/>
        </p:nvSpPr>
        <p:spPr>
          <a:xfrm>
            <a:off x="1385046" y="115144"/>
            <a:ext cx="9968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aseline="0" dirty="0"/>
              <a:t>Click to edit Master title style</a:t>
            </a:r>
          </a:p>
        </p:txBody>
      </p:sp>
      <p:sp>
        <p:nvSpPr>
          <p:cNvPr id="8" name="Slide Number Placeholder 5">
            <a:extLst>
              <a:ext uri="{FF2B5EF4-FFF2-40B4-BE49-F238E27FC236}">
                <a16:creationId xmlns:a16="http://schemas.microsoft.com/office/drawing/2014/main" id="{8EF355CA-426A-914A-A68C-FA4705CC9151}"/>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71329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59DD-9075-5846-9EB7-3AFDC05D4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91F98-48B1-794A-A7EA-CA88B801B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F0D5EF5-B199-6D4C-8261-C823975881D0}"/>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207293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E21B2-8635-CA43-BAB9-DF4837AC0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0569C-F89C-C04B-9876-4801E3D86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672D780-9884-534F-91C3-B02EC1A1C774}"/>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361040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31BB-3481-1649-A0FF-07138972F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4C31E7-1EC9-4044-9598-6C72C3C7E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B9BE76A-620E-7C4C-9B63-FB5C0116DAED}"/>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20665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E46316-676B-5041-BB23-CB491A2C0238}"/>
              </a:ext>
            </a:extLst>
          </p:cNvPr>
          <p:cNvSpPr>
            <a:spLocks noGrp="1"/>
          </p:cNvSpPr>
          <p:nvPr>
            <p:ph type="body" idx="1"/>
          </p:nvPr>
        </p:nvSpPr>
        <p:spPr>
          <a:xfrm>
            <a:off x="1488342" y="1541463"/>
            <a:ext cx="101409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62D9CE57-4309-D84A-BE64-EE351C447BA7}"/>
              </a:ext>
            </a:extLst>
          </p:cNvPr>
          <p:cNvSpPr txBox="1">
            <a:spLocks/>
          </p:cNvSpPr>
          <p:nvPr userDrawn="1"/>
        </p:nvSpPr>
        <p:spPr>
          <a:xfrm>
            <a:off x="1385046" y="115144"/>
            <a:ext cx="9968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i="0" baseline="0" dirty="0"/>
              <a:t>Click to edit Master title style</a:t>
            </a:r>
          </a:p>
        </p:txBody>
      </p:sp>
      <p:sp>
        <p:nvSpPr>
          <p:cNvPr id="9" name="Slide Number Placeholder 5">
            <a:extLst>
              <a:ext uri="{FF2B5EF4-FFF2-40B4-BE49-F238E27FC236}">
                <a16:creationId xmlns:a16="http://schemas.microsoft.com/office/drawing/2014/main" id="{5A5BE8E9-6D86-7344-8D2F-A8C79DF15063}"/>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7097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49F5-DABB-1044-A687-F27B54F87E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8F69C-E6D3-A74A-A414-B82275CB43F8}"/>
              </a:ext>
            </a:extLst>
          </p:cNvPr>
          <p:cNvSpPr>
            <a:spLocks noGrp="1"/>
          </p:cNvSpPr>
          <p:nvPr>
            <p:ph sz="half" idx="1"/>
          </p:nvPr>
        </p:nvSpPr>
        <p:spPr>
          <a:xfrm>
            <a:off x="138504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76086-2A0E-F945-8FA1-676EAE7F64AB}"/>
              </a:ext>
            </a:extLst>
          </p:cNvPr>
          <p:cNvSpPr>
            <a:spLocks noGrp="1"/>
          </p:cNvSpPr>
          <p:nvPr>
            <p:ph sz="half" idx="2"/>
          </p:nvPr>
        </p:nvSpPr>
        <p:spPr>
          <a:xfrm>
            <a:off x="671904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F2BAF14-A9F0-F341-9B69-80E9FFCB21D3}"/>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4452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D3F86D-4459-344F-8380-B292D3D6D17C}"/>
              </a:ext>
            </a:extLst>
          </p:cNvPr>
          <p:cNvSpPr>
            <a:spLocks noGrp="1"/>
          </p:cNvSpPr>
          <p:nvPr>
            <p:ph type="body" idx="1"/>
          </p:nvPr>
        </p:nvSpPr>
        <p:spPr>
          <a:xfrm>
            <a:off x="139076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A11572-D2E0-544B-A395-977C4FC4B172}"/>
              </a:ext>
            </a:extLst>
          </p:cNvPr>
          <p:cNvSpPr>
            <a:spLocks noGrp="1"/>
          </p:cNvSpPr>
          <p:nvPr>
            <p:ph sz="half" idx="2"/>
          </p:nvPr>
        </p:nvSpPr>
        <p:spPr>
          <a:xfrm>
            <a:off x="139076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5F4D8F-440F-DA47-99B5-5FE94245761B}"/>
              </a:ext>
            </a:extLst>
          </p:cNvPr>
          <p:cNvSpPr>
            <a:spLocks noGrp="1"/>
          </p:cNvSpPr>
          <p:nvPr>
            <p:ph type="body" sz="quarter" idx="3"/>
          </p:nvPr>
        </p:nvSpPr>
        <p:spPr>
          <a:xfrm>
            <a:off x="672318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31358-B953-B243-9BA2-9B8B4FD20828}"/>
              </a:ext>
            </a:extLst>
          </p:cNvPr>
          <p:cNvSpPr>
            <a:spLocks noGrp="1"/>
          </p:cNvSpPr>
          <p:nvPr>
            <p:ph sz="quarter" idx="4"/>
          </p:nvPr>
        </p:nvSpPr>
        <p:spPr>
          <a:xfrm>
            <a:off x="672318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00D1AA8-D947-2849-937E-ABE40C44E3FB}"/>
              </a:ext>
            </a:extLst>
          </p:cNvPr>
          <p:cNvSpPr>
            <a:spLocks noGrp="1"/>
          </p:cNvSpPr>
          <p:nvPr>
            <p:ph type="title"/>
          </p:nvPr>
        </p:nvSpPr>
        <p:spPr>
          <a:xfrm>
            <a:off x="1385046" y="115144"/>
            <a:ext cx="9968753" cy="1325563"/>
          </a:xfrm>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4673F315-CC44-F642-8207-0F39E1CAEE46}"/>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7773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106A-AC2A-164E-B270-54059996AAC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1348FE-8940-E946-9952-63EFF58DF54B}"/>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369469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126B550-65D0-C743-A416-CF4C370361B6}"/>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96815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F950-F677-B248-B555-257C0D51B254}"/>
              </a:ext>
            </a:extLst>
          </p:cNvPr>
          <p:cNvSpPr>
            <a:spLocks noGrp="1"/>
          </p:cNvSpPr>
          <p:nvPr>
            <p:ph type="title"/>
          </p:nvPr>
        </p:nvSpPr>
        <p:spPr>
          <a:xfrm>
            <a:off x="1425942" y="111368"/>
            <a:ext cx="3932237" cy="1395047"/>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FD761D5-F505-8341-A05D-9AAA7B588FFA}"/>
              </a:ext>
            </a:extLst>
          </p:cNvPr>
          <p:cNvSpPr>
            <a:spLocks noGrp="1"/>
          </p:cNvSpPr>
          <p:nvPr>
            <p:ph idx="1"/>
          </p:nvPr>
        </p:nvSpPr>
        <p:spPr>
          <a:xfrm>
            <a:off x="5769342" y="436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8C3CC-1E3F-624F-9F03-FE1183B74E57}"/>
              </a:ext>
            </a:extLst>
          </p:cNvPr>
          <p:cNvSpPr>
            <a:spLocks noGrp="1"/>
          </p:cNvSpPr>
          <p:nvPr>
            <p:ph type="body" sz="half" idx="2"/>
          </p:nvPr>
        </p:nvSpPr>
        <p:spPr>
          <a:xfrm>
            <a:off x="1425942" y="152320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F5FC9658-EFB7-574D-9730-742ED06D29D3}"/>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146723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CAA1F9-19DA-6D4E-85F0-C96EE6AFEA97}"/>
              </a:ext>
            </a:extLst>
          </p:cNvPr>
          <p:cNvSpPr>
            <a:spLocks noGrp="1"/>
          </p:cNvSpPr>
          <p:nvPr>
            <p:ph type="pic" idx="1"/>
          </p:nvPr>
        </p:nvSpPr>
        <p:spPr>
          <a:xfrm>
            <a:off x="5524500" y="46116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AC4590AA-39D8-9349-93AF-6E133C4CDCEA}"/>
              </a:ext>
            </a:extLst>
          </p:cNvPr>
          <p:cNvSpPr>
            <a:spLocks noGrp="1"/>
          </p:cNvSpPr>
          <p:nvPr>
            <p:ph type="title"/>
          </p:nvPr>
        </p:nvSpPr>
        <p:spPr>
          <a:xfrm>
            <a:off x="1425942" y="111368"/>
            <a:ext cx="3932237" cy="1395047"/>
          </a:xfr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EDBD91A1-FCEB-DF4E-B948-F5838EFF0F21}"/>
              </a:ext>
            </a:extLst>
          </p:cNvPr>
          <p:cNvSpPr>
            <a:spLocks noGrp="1"/>
          </p:cNvSpPr>
          <p:nvPr>
            <p:ph type="body" sz="half" idx="2"/>
          </p:nvPr>
        </p:nvSpPr>
        <p:spPr>
          <a:xfrm>
            <a:off x="1425942" y="152320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D3AAF670-9460-B74B-AF2A-2B0CB6322EAD}"/>
              </a:ext>
            </a:extLst>
          </p:cNvPr>
          <p:cNvSpPr>
            <a:spLocks noGrp="1"/>
          </p:cNvSpPr>
          <p:nvPr>
            <p:ph type="sldNum" sz="quarter" idx="12"/>
          </p:nvPr>
        </p:nvSpPr>
        <p:spPr>
          <a:xfrm>
            <a:off x="3626222" y="6356350"/>
            <a:ext cx="2743200" cy="365125"/>
          </a:xfrm>
        </p:spPr>
        <p:txBody>
          <a:bodyPr/>
          <a:lstStyle>
            <a:lvl1pPr>
              <a:defRPr baseline="0">
                <a:solidFill>
                  <a:schemeClr val="bg1"/>
                </a:solidFill>
              </a:defRPr>
            </a:lvl1pPr>
          </a:lstStyle>
          <a:p>
            <a:fld id="{BFD2CDEF-EBF7-A24C-97CC-57BDAB189928}" type="slidenum">
              <a:rPr lang="en-US" smtClean="0"/>
              <a:pPr/>
              <a:t>‹#›</a:t>
            </a:fld>
            <a:endParaRPr lang="en-US" dirty="0"/>
          </a:p>
        </p:txBody>
      </p:sp>
    </p:spTree>
    <p:extLst>
      <p:ext uri="{BB962C8B-B14F-4D97-AF65-F5344CB8AC3E}">
        <p14:creationId xmlns:p14="http://schemas.microsoft.com/office/powerpoint/2010/main" val="412399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D469FD-8E10-BF46-80AD-5189A1223B42}"/>
              </a:ext>
            </a:extLst>
          </p:cNvPr>
          <p:cNvPicPr>
            <a:picLocks noChangeAspect="1"/>
          </p:cNvPicPr>
          <p:nvPr userDrawn="1"/>
        </p:nvPicPr>
        <p:blipFill>
          <a:blip r:embed="rId13"/>
          <a:srcRect/>
          <a:stretch/>
        </p:blipFill>
        <p:spPr>
          <a:xfrm>
            <a:off x="571777" y="-3413"/>
            <a:ext cx="11630800" cy="6542325"/>
          </a:xfrm>
          <a:prstGeom prst="rect">
            <a:avLst/>
          </a:prstGeom>
        </p:spPr>
      </p:pic>
      <p:pic>
        <p:nvPicPr>
          <p:cNvPr id="10" name="Picture 9">
            <a:extLst>
              <a:ext uri="{FF2B5EF4-FFF2-40B4-BE49-F238E27FC236}">
                <a16:creationId xmlns:a16="http://schemas.microsoft.com/office/drawing/2014/main" id="{4B3BC850-F673-564A-BDDB-F1FB2F58F794}"/>
              </a:ext>
            </a:extLst>
          </p:cNvPr>
          <p:cNvPicPr>
            <a:picLocks noChangeAspect="1"/>
          </p:cNvPicPr>
          <p:nvPr userDrawn="1"/>
        </p:nvPicPr>
        <p:blipFill>
          <a:blip r:embed="rId14"/>
          <a:srcRect/>
          <a:stretch/>
        </p:blipFill>
        <p:spPr>
          <a:xfrm rot="16200000">
            <a:off x="-2641569" y="2635486"/>
            <a:ext cx="6684983" cy="1407188"/>
          </a:xfrm>
          <a:prstGeom prst="rect">
            <a:avLst/>
          </a:prstGeom>
        </p:spPr>
      </p:pic>
      <p:sp>
        <p:nvSpPr>
          <p:cNvPr id="2" name="Title Placeholder 1">
            <a:extLst>
              <a:ext uri="{FF2B5EF4-FFF2-40B4-BE49-F238E27FC236}">
                <a16:creationId xmlns:a16="http://schemas.microsoft.com/office/drawing/2014/main" id="{2020D99B-58DF-D244-AD5C-177312E751E4}"/>
              </a:ext>
            </a:extLst>
          </p:cNvPr>
          <p:cNvSpPr>
            <a:spLocks noGrp="1"/>
          </p:cNvSpPr>
          <p:nvPr>
            <p:ph type="title"/>
          </p:nvPr>
        </p:nvSpPr>
        <p:spPr>
          <a:xfrm>
            <a:off x="1385046" y="115144"/>
            <a:ext cx="9968753" cy="1325563"/>
          </a:xfrm>
          <a:prstGeom prst="rect">
            <a:avLst/>
          </a:prstGeom>
        </p:spPr>
        <p:txBody>
          <a:bodyPr vert="horz" lIns="91440" tIns="45720" rIns="91440" bIns="45720" rtlCol="0" anchor="ctr">
            <a:normAutofit/>
          </a:bodyPr>
          <a:lstStyle/>
          <a:p>
            <a:r>
              <a:rPr lang="en-US" dirty="0"/>
              <a:t>Title Here</a:t>
            </a:r>
          </a:p>
        </p:txBody>
      </p:sp>
      <p:sp>
        <p:nvSpPr>
          <p:cNvPr id="3" name="Text Placeholder 2">
            <a:extLst>
              <a:ext uri="{FF2B5EF4-FFF2-40B4-BE49-F238E27FC236}">
                <a16:creationId xmlns:a16="http://schemas.microsoft.com/office/drawing/2014/main" id="{FB168842-5252-5E4D-AD37-90EC12637506}"/>
              </a:ext>
            </a:extLst>
          </p:cNvPr>
          <p:cNvSpPr>
            <a:spLocks noGrp="1"/>
          </p:cNvSpPr>
          <p:nvPr>
            <p:ph type="body" idx="1"/>
          </p:nvPr>
        </p:nvSpPr>
        <p:spPr>
          <a:xfrm>
            <a:off x="1385046" y="1711187"/>
            <a:ext cx="9968754" cy="31157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E8595A-C5B5-D949-864C-F48D825A9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BF3D8-EAEA-6843-89D7-6A2BF63274CA}" type="datetimeFigureOut">
              <a:rPr lang="en-US" smtClean="0"/>
              <a:t>11/19/2024</a:t>
            </a:fld>
            <a:endParaRPr lang="en-US"/>
          </a:p>
        </p:txBody>
      </p:sp>
      <p:sp>
        <p:nvSpPr>
          <p:cNvPr id="5" name="Footer Placeholder 4">
            <a:extLst>
              <a:ext uri="{FF2B5EF4-FFF2-40B4-BE49-F238E27FC236}">
                <a16:creationId xmlns:a16="http://schemas.microsoft.com/office/drawing/2014/main" id="{6812CF0F-BA50-4144-9697-6138E1DBC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60625-18F3-984D-B40A-767299F13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2CDEF-EBF7-A24C-97CC-57BDAB189928}" type="slidenum">
              <a:rPr lang="en-US" smtClean="0"/>
              <a:t>‹#›</a:t>
            </a:fld>
            <a:endParaRPr lang="en-US"/>
          </a:p>
        </p:txBody>
      </p:sp>
      <p:sp>
        <p:nvSpPr>
          <p:cNvPr id="7" name="Rectangle 6">
            <a:extLst>
              <a:ext uri="{FF2B5EF4-FFF2-40B4-BE49-F238E27FC236}">
                <a16:creationId xmlns:a16="http://schemas.microsoft.com/office/drawing/2014/main" id="{B04F89F2-DD65-5045-B32A-6E52BFF73D9D}"/>
              </a:ext>
            </a:extLst>
          </p:cNvPr>
          <p:cNvSpPr/>
          <p:nvPr userDrawn="1"/>
        </p:nvSpPr>
        <p:spPr>
          <a:xfrm>
            <a:off x="0" y="6356350"/>
            <a:ext cx="12192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C738E90-9D19-504E-AB55-DAC42E6BC0DC}"/>
              </a:ext>
            </a:extLst>
          </p:cNvPr>
          <p:cNvPicPr>
            <a:picLocks noChangeAspect="1"/>
          </p:cNvPicPr>
          <p:nvPr userDrawn="1"/>
        </p:nvPicPr>
        <p:blipFill>
          <a:blip r:embed="rId15"/>
          <a:srcRect/>
          <a:stretch/>
        </p:blipFill>
        <p:spPr>
          <a:xfrm>
            <a:off x="303646" y="6418884"/>
            <a:ext cx="624006" cy="370854"/>
          </a:xfrm>
          <a:prstGeom prst="rect">
            <a:avLst/>
          </a:prstGeom>
        </p:spPr>
      </p:pic>
      <p:pic>
        <p:nvPicPr>
          <p:cNvPr id="18" name="Picture 17">
            <a:extLst>
              <a:ext uri="{FF2B5EF4-FFF2-40B4-BE49-F238E27FC236}">
                <a16:creationId xmlns:a16="http://schemas.microsoft.com/office/drawing/2014/main" id="{46FFDE47-9BF6-8B40-AC3C-67887A9BCAEE}"/>
              </a:ext>
            </a:extLst>
          </p:cNvPr>
          <p:cNvPicPr>
            <a:picLocks noChangeAspect="1"/>
          </p:cNvPicPr>
          <p:nvPr userDrawn="1"/>
        </p:nvPicPr>
        <p:blipFill>
          <a:blip r:embed="rId16"/>
          <a:stretch>
            <a:fillRect/>
          </a:stretch>
        </p:blipFill>
        <p:spPr>
          <a:xfrm>
            <a:off x="8849565" y="6463058"/>
            <a:ext cx="2961435" cy="295275"/>
          </a:xfrm>
          <a:prstGeom prst="rect">
            <a:avLst/>
          </a:prstGeom>
        </p:spPr>
      </p:pic>
      <p:sp>
        <p:nvSpPr>
          <p:cNvPr id="32" name="TextBox 31">
            <a:extLst>
              <a:ext uri="{FF2B5EF4-FFF2-40B4-BE49-F238E27FC236}">
                <a16:creationId xmlns:a16="http://schemas.microsoft.com/office/drawing/2014/main" id="{6CB2BC18-05EF-9B40-A8D3-BAD5C826760F}"/>
              </a:ext>
            </a:extLst>
          </p:cNvPr>
          <p:cNvSpPr txBox="1"/>
          <p:nvPr userDrawn="1"/>
        </p:nvSpPr>
        <p:spPr>
          <a:xfrm>
            <a:off x="2309446" y="-369332"/>
            <a:ext cx="184731" cy="369332"/>
          </a:xfrm>
          <a:prstGeom prst="rect">
            <a:avLst/>
          </a:prstGeom>
          <a:noFill/>
        </p:spPr>
        <p:txBody>
          <a:bodyPr wrap="none" rtlCol="0">
            <a:spAutoFit/>
          </a:bodyPr>
          <a:lstStyle/>
          <a:p>
            <a:endParaRPr lang="en-US" dirty="0"/>
          </a:p>
        </p:txBody>
      </p:sp>
      <p:sp>
        <p:nvSpPr>
          <p:cNvPr id="33" name="TextBox 32">
            <a:extLst>
              <a:ext uri="{FF2B5EF4-FFF2-40B4-BE49-F238E27FC236}">
                <a16:creationId xmlns:a16="http://schemas.microsoft.com/office/drawing/2014/main" id="{7A12BFC1-1047-994A-99C8-AE0A77DB6797}"/>
              </a:ext>
            </a:extLst>
          </p:cNvPr>
          <p:cNvSpPr txBox="1"/>
          <p:nvPr userDrawn="1"/>
        </p:nvSpPr>
        <p:spPr>
          <a:xfrm>
            <a:off x="3364523" y="-39858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087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410B85-E079-9842-B202-BDEB5217460F}"/>
              </a:ext>
            </a:extLst>
          </p:cNvPr>
          <p:cNvPicPr>
            <a:picLocks noChangeAspect="1"/>
          </p:cNvPicPr>
          <p:nvPr/>
        </p:nvPicPr>
        <p:blipFill>
          <a:blip r:embed="rId3"/>
          <a:srcRect/>
          <a:stretch/>
        </p:blipFill>
        <p:spPr>
          <a:xfrm>
            <a:off x="3" y="1388"/>
            <a:ext cx="12191991" cy="6857994"/>
          </a:xfrm>
          <a:prstGeom prst="rect">
            <a:avLst/>
          </a:prstGeom>
        </p:spPr>
      </p:pic>
    </p:spTree>
    <p:extLst>
      <p:ext uri="{BB962C8B-B14F-4D97-AF65-F5344CB8AC3E}">
        <p14:creationId xmlns:p14="http://schemas.microsoft.com/office/powerpoint/2010/main" val="250173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9F44-2459-A3F6-5424-6E1ABB3D0059}"/>
              </a:ext>
            </a:extLst>
          </p:cNvPr>
          <p:cNvSpPr>
            <a:spLocks noGrp="1"/>
          </p:cNvSpPr>
          <p:nvPr>
            <p:ph type="title"/>
          </p:nvPr>
        </p:nvSpPr>
        <p:spPr/>
        <p:txBody>
          <a:bodyPr/>
          <a:lstStyle/>
          <a:p>
            <a:r>
              <a:rPr lang="en-US" dirty="0"/>
              <a:t>Theory and Procedure: Partial Velocities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11CFABE-6FD7-732F-9E05-D0A38F88043A}"/>
                  </a:ext>
                </a:extLst>
              </p:cNvPr>
              <p:cNvGraphicFramePr>
                <a:graphicFrameLocks noGrp="1"/>
              </p:cNvGraphicFramePr>
              <p:nvPr>
                <p:extLst>
                  <p:ext uri="{D42A27DB-BD31-4B8C-83A1-F6EECF244321}">
                    <p14:modId xmlns:p14="http://schemas.microsoft.com/office/powerpoint/2010/main" val="3271626979"/>
                  </p:ext>
                </p:extLst>
              </p:nvPr>
            </p:nvGraphicFramePr>
            <p:xfrm>
              <a:off x="1701800" y="1632598"/>
              <a:ext cx="8367486" cy="1771460"/>
            </p:xfrm>
            <a:graphic>
              <a:graphicData uri="http://schemas.openxmlformats.org/drawingml/2006/table">
                <a:tbl>
                  <a:tblPr firstRow="1" firstCol="1" bandRow="1">
                    <a:tableStyleId>{00A15C55-8517-42AA-B614-E9B94910E393}</a:tableStyleId>
                  </a:tblPr>
                  <a:tblGrid>
                    <a:gridCol w="565547">
                      <a:extLst>
                        <a:ext uri="{9D8B030D-6E8A-4147-A177-3AD203B41FA5}">
                          <a16:colId xmlns:a16="http://schemas.microsoft.com/office/drawing/2014/main" val="3650910032"/>
                        </a:ext>
                      </a:extLst>
                    </a:gridCol>
                    <a:gridCol w="2906791">
                      <a:extLst>
                        <a:ext uri="{9D8B030D-6E8A-4147-A177-3AD203B41FA5}">
                          <a16:colId xmlns:a16="http://schemas.microsoft.com/office/drawing/2014/main" val="621360614"/>
                        </a:ext>
                      </a:extLst>
                    </a:gridCol>
                    <a:gridCol w="4895148">
                      <a:extLst>
                        <a:ext uri="{9D8B030D-6E8A-4147-A177-3AD203B41FA5}">
                          <a16:colId xmlns:a16="http://schemas.microsoft.com/office/drawing/2014/main" val="986541977"/>
                        </a:ext>
                      </a:extLst>
                    </a:gridCol>
                  </a:tblGrid>
                  <a:tr h="210820">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000" kern="700">
                                    <a:effectLst/>
                                    <a:latin typeface="Cambria Math" panose="02040503050406030204" pitchFamily="18" charset="0"/>
                                  </a:rPr>
                                  <m:t>r</m:t>
                                </m:r>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000" i="1" kern="700">
                                        <a:effectLst/>
                                        <a:latin typeface="Cambria Math" panose="02040503050406030204" pitchFamily="18" charset="0"/>
                                      </a:rPr>
                                    </m:ctrlPr>
                                  </m:sSub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𝑣</m:t>
                                        </m:r>
                                      </m:e>
                                    </m:acc>
                                  </m:e>
                                  <m:sub>
                                    <m:r>
                                      <a:rPr lang="en-US" sz="1000" kern="700">
                                        <a:effectLst/>
                                        <a:latin typeface="Cambria Math" panose="02040503050406030204" pitchFamily="18" charset="0"/>
                                      </a:rPr>
                                      <m:t>𝐽</m:t>
                                    </m:r>
                                  </m:sub>
                                  <m:sup>
                                    <m:r>
                                      <a:rPr lang="en-US" sz="1000" kern="700">
                                        <a:effectLst/>
                                        <a:latin typeface="Cambria Math" panose="02040503050406030204" pitchFamily="18" charset="0"/>
                                      </a:rPr>
                                      <m:t>𝑟</m:t>
                                    </m:r>
                                  </m:sup>
                                </m:sSubSup>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000" i="1" kern="700">
                                        <a:effectLst/>
                                        <a:latin typeface="Cambria Math" panose="02040503050406030204" pitchFamily="18" charset="0"/>
                                      </a:rPr>
                                    </m:ctrlPr>
                                  </m:sSub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𝑣</m:t>
                                        </m:r>
                                      </m:e>
                                    </m:acc>
                                  </m:e>
                                  <m:sub>
                                    <m:r>
                                      <a:rPr lang="en-US" sz="1000" kern="700">
                                        <a:effectLst/>
                                        <a:latin typeface="Cambria Math" panose="02040503050406030204" pitchFamily="18" charset="0"/>
                                      </a:rPr>
                                      <m:t>𝐸</m:t>
                                    </m:r>
                                  </m:sub>
                                  <m:sup>
                                    <m:r>
                                      <a:rPr lang="en-US" sz="1000" kern="700">
                                        <a:effectLst/>
                                        <a:latin typeface="Cambria Math" panose="02040503050406030204" pitchFamily="18" charset="0"/>
                                      </a:rPr>
                                      <m:t>𝑟</m:t>
                                    </m:r>
                                  </m:sup>
                                </m:sSubSup>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extLst>
                      <a:ext uri="{0D108BD9-81ED-4DB2-BD59-A6C34878D82A}">
                        <a16:rowId xmlns:a16="http://schemas.microsoft.com/office/drawing/2014/main" val="1724017119"/>
                      </a:ext>
                    </a:extLst>
                  </a:tr>
                  <a:tr h="755015">
                    <a:tc>
                      <a:txBody>
                        <a:bodyPr/>
                        <a:lstStyle/>
                        <a:p>
                          <a:pPr marL="0" marR="0" algn="ctr" hangingPunct="0">
                            <a:spcBef>
                              <a:spcPts val="0"/>
                            </a:spcBef>
                            <a:spcAft>
                              <a:spcPts val="0"/>
                            </a:spcAft>
                          </a:pPr>
                          <a:r>
                            <a:rPr lang="en-US" sz="1000" kern="700">
                              <a:effectLst/>
                            </a:rPr>
                            <a:t>1</a:t>
                          </a:r>
                          <a:endParaRPr lang="en-US" sz="1000" kern="70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smtClean="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acc>
                                      <m:accPr>
                                        <m:chr m:val="⃗"/>
                                        <m:ctrlPr>
                                          <a:rPr lang="en-US" sz="1000" i="1" kern="700">
                                            <a:effectLst/>
                                            <a:latin typeface="Cambria Math" panose="02040503050406030204" pitchFamily="18" charset="0"/>
                                          </a:rPr>
                                        </m:ctrlPr>
                                      </m:accPr>
                                      <m:e>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𝑣</m:t>
                                                </m:r>
                                              </m:e>
                                            </m:acc>
                                          </m:e>
                                          <m:sup>
                                            <m:r>
                                              <a:rPr lang="en-US" sz="1000" kern="700">
                                                <a:effectLst/>
                                                <a:latin typeface="Cambria Math" panose="02040503050406030204" pitchFamily="18" charset="0"/>
                                              </a:rPr>
                                              <m:t>𝐽</m:t>
                                            </m:r>
                                          </m:sup>
                                        </m:sSup>
                                      </m:e>
                                    </m:acc>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1</m:t>
                                        </m:r>
                                      </m:sub>
                                    </m:sSub>
                                  </m:den>
                                </m:f>
                                <m:r>
                                  <a:rPr lang="en-US" sz="1000" kern="700">
                                    <a:effectLst/>
                                    <a:latin typeface="Cambria Math" panose="02040503050406030204" pitchFamily="18" charset="0"/>
                                  </a:rPr>
                                  <m:t>=</m:t>
                                </m:r>
                                <m:r>
                                  <a:rPr lang="en-US" sz="1000" b="0" kern="700" smtClean="0">
                                    <a:effectLst/>
                                    <a:latin typeface="Cambria Math" panose="02040503050406030204" pitchFamily="18" charset="0"/>
                                  </a:rPr>
                                  <m:t> </m:t>
                                </m:r>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𝐿</m:t>
                                    </m:r>
                                  </m:e>
                                  <m:sub>
                                    <m:r>
                                      <a:rPr lang="en-US" sz="1000" kern="700">
                                        <a:effectLst/>
                                        <a:latin typeface="Cambria Math" panose="02040503050406030204" pitchFamily="18" charset="0"/>
                                      </a:rPr>
                                      <m:t>𝐴</m:t>
                                    </m:r>
                                  </m:sub>
                                </m:sSub>
                                <m:r>
                                  <m:rPr>
                                    <m:sty m:val="p"/>
                                  </m:rPr>
                                  <a:rPr lang="en-US" sz="1000" kern="700">
                                    <a:effectLst/>
                                    <a:latin typeface="Cambria Math" panose="02040503050406030204" pitchFamily="18" charset="0"/>
                                  </a:rPr>
                                  <m:t>co</m:t>
                                </m:r>
                                <m:func>
                                  <m:funcPr>
                                    <m:ctrlPr>
                                      <a:rPr lang="en-US" sz="1000" i="1" kern="700">
                                        <a:effectLst/>
                                        <a:latin typeface="Cambria Math" panose="02040503050406030204" pitchFamily="18" charset="0"/>
                                      </a:rPr>
                                    </m:ctrlPr>
                                  </m:funcPr>
                                  <m:fName>
                                    <m:r>
                                      <m:rPr>
                                        <m:sty m:val="p"/>
                                      </m:rPr>
                                      <a:rPr lang="en-US" sz="1000" kern="700">
                                        <a:effectLst/>
                                        <a:latin typeface="Cambria Math" panose="02040503050406030204" pitchFamily="18" charset="0"/>
                                      </a:rPr>
                                      <m:t>s</m:t>
                                    </m:r>
                                  </m:fName>
                                  <m:e>
                                    <m:d>
                                      <m:dPr>
                                        <m:ctrlPr>
                                          <a:rPr lang="en-US" sz="1000" i="1" kern="700">
                                            <a:effectLst/>
                                            <a:latin typeface="Cambria Math" panose="02040503050406030204" pitchFamily="18" charset="0"/>
                                          </a:rPr>
                                        </m:ctrlPr>
                                      </m:dPr>
                                      <m:e>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1</m:t>
                                            </m:r>
                                          </m:sub>
                                        </m:sSub>
                                      </m:e>
                                    </m:d>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1</m:t>
                                        </m:r>
                                      </m:sub>
                                    </m:sSub>
                                  </m:e>
                                </m:func>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𝐿</m:t>
                                    </m:r>
                                  </m:e>
                                  <m:sub>
                                    <m:r>
                                      <a:rPr lang="en-US" sz="1000" kern="700">
                                        <a:effectLst/>
                                        <a:latin typeface="Cambria Math" panose="02040503050406030204" pitchFamily="18" charset="0"/>
                                      </a:rPr>
                                      <m:t>𝐴</m:t>
                                    </m:r>
                                  </m:sub>
                                </m:sSub>
                                <m:r>
                                  <m:rPr>
                                    <m:sty m:val="p"/>
                                  </m:rPr>
                                  <a:rPr lang="en-US" sz="1000" kern="700">
                                    <a:effectLst/>
                                    <a:latin typeface="Cambria Math" panose="02040503050406030204" pitchFamily="18" charset="0"/>
                                  </a:rPr>
                                  <m:t>si</m:t>
                                </m:r>
                                <m:func>
                                  <m:funcPr>
                                    <m:ctrlPr>
                                      <a:rPr lang="en-US" sz="1000" i="1" kern="700">
                                        <a:effectLst/>
                                        <a:latin typeface="Cambria Math" panose="02040503050406030204" pitchFamily="18" charset="0"/>
                                      </a:rPr>
                                    </m:ctrlPr>
                                  </m:funcPr>
                                  <m:fName>
                                    <m:r>
                                      <m:rPr>
                                        <m:sty m:val="p"/>
                                      </m:rPr>
                                      <a:rPr lang="en-US" sz="1000" kern="700">
                                        <a:effectLst/>
                                        <a:latin typeface="Cambria Math" panose="02040503050406030204" pitchFamily="18" charset="0"/>
                                      </a:rPr>
                                      <m:t>n</m:t>
                                    </m:r>
                                  </m:fName>
                                  <m:e>
                                    <m:d>
                                      <m:dPr>
                                        <m:ctrlPr>
                                          <a:rPr lang="en-US" sz="1000" i="1" kern="700">
                                            <a:effectLst/>
                                            <a:latin typeface="Cambria Math" panose="02040503050406030204" pitchFamily="18" charset="0"/>
                                          </a:rPr>
                                        </m:ctrlPr>
                                      </m:dPr>
                                      <m:e>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1</m:t>
                                            </m:r>
                                          </m:sub>
                                        </m:sSub>
                                      </m:e>
                                    </m:d>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2</m:t>
                                        </m:r>
                                      </m:sub>
                                    </m:sSub>
                                  </m:e>
                                </m:func>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acc>
                                      <m:accPr>
                                        <m:chr m:val="⃗"/>
                                        <m:ctrlPr>
                                          <a:rPr lang="en-US" sz="1000" i="1" kern="700">
                                            <a:effectLst/>
                                            <a:latin typeface="Cambria Math" panose="02040503050406030204" pitchFamily="18" charset="0"/>
                                          </a:rPr>
                                        </m:ctrlPr>
                                      </m:accPr>
                                      <m:e>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𝑣</m:t>
                                                </m:r>
                                              </m:e>
                                            </m:acc>
                                          </m:e>
                                          <m:sup>
                                            <m:r>
                                              <a:rPr lang="en-US" sz="1000" kern="700">
                                                <a:effectLst/>
                                                <a:latin typeface="Cambria Math" panose="02040503050406030204" pitchFamily="18" charset="0"/>
                                              </a:rPr>
                                              <m:t>𝐽</m:t>
                                            </m:r>
                                          </m:sup>
                                        </m:sSup>
                                      </m:e>
                                    </m:acc>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1</m:t>
                                        </m:r>
                                      </m:sub>
                                    </m:sSub>
                                  </m:den>
                                </m:f>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𝐿</m:t>
                                    </m:r>
                                  </m:e>
                                  <m:sub>
                                    <m:r>
                                      <a:rPr lang="en-US" sz="1000" kern="700">
                                        <a:effectLst/>
                                        <a:latin typeface="Cambria Math" panose="02040503050406030204" pitchFamily="18" charset="0"/>
                                      </a:rPr>
                                      <m:t>𝑎</m:t>
                                    </m:r>
                                  </m:sub>
                                </m:sSub>
                                <m:r>
                                  <m:rPr>
                                    <m:sty m:val="p"/>
                                  </m:rPr>
                                  <a:rPr lang="en-US" sz="1000" kern="700">
                                    <a:effectLst/>
                                    <a:latin typeface="Cambria Math" panose="02040503050406030204" pitchFamily="18" charset="0"/>
                                  </a:rPr>
                                  <m:t>co</m:t>
                                </m:r>
                                <m:func>
                                  <m:funcPr>
                                    <m:ctrlPr>
                                      <a:rPr lang="en-US" sz="1000" i="1" kern="700">
                                        <a:effectLst/>
                                        <a:latin typeface="Cambria Math" panose="02040503050406030204" pitchFamily="18" charset="0"/>
                                      </a:rPr>
                                    </m:ctrlPr>
                                  </m:funcPr>
                                  <m:fName>
                                    <m:r>
                                      <m:rPr>
                                        <m:sty m:val="p"/>
                                      </m:rPr>
                                      <a:rPr lang="en-US" sz="1000" kern="700">
                                        <a:effectLst/>
                                        <a:latin typeface="Cambria Math" panose="02040503050406030204" pitchFamily="18" charset="0"/>
                                      </a:rPr>
                                      <m:t>s</m:t>
                                    </m:r>
                                  </m:fName>
                                  <m:e>
                                    <m:d>
                                      <m:dPr>
                                        <m:ctrlPr>
                                          <a:rPr lang="en-US" sz="1000" i="1" kern="700">
                                            <a:effectLst/>
                                            <a:latin typeface="Cambria Math" panose="02040503050406030204" pitchFamily="18" charset="0"/>
                                          </a:rPr>
                                        </m:ctrlPr>
                                      </m:dPr>
                                      <m:e>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1</m:t>
                                            </m:r>
                                          </m:sub>
                                        </m:sSub>
                                      </m:e>
                                    </m:d>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1</m:t>
                                        </m:r>
                                      </m:sub>
                                    </m:sSub>
                                  </m:e>
                                </m:func>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𝐿</m:t>
                                    </m:r>
                                  </m:e>
                                  <m:sub>
                                    <m:r>
                                      <a:rPr lang="en-US" sz="1000" kern="700">
                                        <a:effectLst/>
                                        <a:latin typeface="Cambria Math" panose="02040503050406030204" pitchFamily="18" charset="0"/>
                                      </a:rPr>
                                      <m:t>𝑎</m:t>
                                    </m:r>
                                  </m:sub>
                                </m:sSub>
                                <m:r>
                                  <m:rPr>
                                    <m:sty m:val="p"/>
                                  </m:rPr>
                                  <a:rPr lang="en-US" sz="1000" kern="700">
                                    <a:effectLst/>
                                    <a:latin typeface="Cambria Math" panose="02040503050406030204" pitchFamily="18" charset="0"/>
                                  </a:rPr>
                                  <m:t>si</m:t>
                                </m:r>
                                <m:func>
                                  <m:funcPr>
                                    <m:ctrlPr>
                                      <a:rPr lang="en-US" sz="1000" i="1" kern="700">
                                        <a:effectLst/>
                                        <a:latin typeface="Cambria Math" panose="02040503050406030204" pitchFamily="18" charset="0"/>
                                      </a:rPr>
                                    </m:ctrlPr>
                                  </m:funcPr>
                                  <m:fName>
                                    <m:r>
                                      <m:rPr>
                                        <m:sty m:val="p"/>
                                      </m:rPr>
                                      <a:rPr lang="en-US" sz="1000" kern="700">
                                        <a:effectLst/>
                                        <a:latin typeface="Cambria Math" panose="02040503050406030204" pitchFamily="18" charset="0"/>
                                      </a:rPr>
                                      <m:t>n</m:t>
                                    </m:r>
                                  </m:fName>
                                  <m:e>
                                    <m:d>
                                      <m:dPr>
                                        <m:ctrlPr>
                                          <a:rPr lang="en-US" sz="1000" i="1" kern="700">
                                            <a:effectLst/>
                                            <a:latin typeface="Cambria Math" panose="02040503050406030204" pitchFamily="18" charset="0"/>
                                          </a:rPr>
                                        </m:ctrlPr>
                                      </m:dPr>
                                      <m:e>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1</m:t>
                                            </m:r>
                                          </m:sub>
                                        </m:sSub>
                                      </m:e>
                                    </m:d>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1</m:t>
                                        </m:r>
                                      </m:sub>
                                    </m:sSub>
                                  </m:e>
                                </m:func>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extLst>
                      <a:ext uri="{0D108BD9-81ED-4DB2-BD59-A6C34878D82A}">
                        <a16:rowId xmlns:a16="http://schemas.microsoft.com/office/drawing/2014/main" val="3476158970"/>
                      </a:ext>
                    </a:extLst>
                  </a:tr>
                  <a:tr h="749300">
                    <a:tc>
                      <a:txBody>
                        <a:bodyPr/>
                        <a:lstStyle/>
                        <a:p>
                          <a:pPr marL="0" marR="0" algn="ctr" hangingPunct="0">
                            <a:spcBef>
                              <a:spcPts val="0"/>
                            </a:spcBef>
                            <a:spcAft>
                              <a:spcPts val="0"/>
                            </a:spcAft>
                          </a:pPr>
                          <a:r>
                            <a:rPr lang="en-US" sz="1000" kern="700">
                              <a:effectLst/>
                            </a:rPr>
                            <a:t>2</a:t>
                          </a:r>
                          <a:endParaRPr lang="en-US" sz="1000" kern="70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𝑣</m:t>
                                            </m:r>
                                          </m:e>
                                        </m:acc>
                                      </m:e>
                                      <m:sup>
                                        <m:r>
                                          <a:rPr lang="en-US" sz="1000" kern="700">
                                            <a:effectLst/>
                                            <a:latin typeface="Cambria Math" panose="02040503050406030204" pitchFamily="18" charset="0"/>
                                          </a:rPr>
                                          <m:t>𝑄</m:t>
                                        </m:r>
                                      </m:sup>
                                    </m:sSup>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2</m:t>
                                        </m:r>
                                      </m:sub>
                                    </m:sSub>
                                  </m:den>
                                </m:f>
                                <m:r>
                                  <a:rPr lang="en-US" sz="1000" kern="700">
                                    <a:effectLst/>
                                    <a:latin typeface="Cambria Math" panose="02040503050406030204" pitchFamily="18" charset="0"/>
                                  </a:rPr>
                                  <m:t>=0</m:t>
                                </m:r>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ctr"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𝑣</m:t>
                                            </m:r>
                                          </m:e>
                                        </m:acc>
                                      </m:e>
                                      <m:sup>
                                        <m:r>
                                          <a:rPr lang="en-US" sz="1000" kern="700">
                                            <a:effectLst/>
                                            <a:latin typeface="Cambria Math" panose="02040503050406030204" pitchFamily="18" charset="0"/>
                                          </a:rPr>
                                          <m:t>𝐽</m:t>
                                        </m:r>
                                      </m:sup>
                                    </m:sSup>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1</m:t>
                                        </m:r>
                                      </m:sub>
                                    </m:sSub>
                                  </m:den>
                                </m:f>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𝐿</m:t>
                                    </m:r>
                                  </m:e>
                                  <m:sub>
                                    <m:r>
                                      <a:rPr lang="en-US" sz="1000" kern="700">
                                        <a:effectLst/>
                                        <a:latin typeface="Cambria Math" panose="02040503050406030204" pitchFamily="18" charset="0"/>
                                      </a:rPr>
                                      <m:t>𝐵</m:t>
                                    </m:r>
                                  </m:sub>
                                </m:sSub>
                                <m:r>
                                  <m:rPr>
                                    <m:sty m:val="p"/>
                                  </m:rPr>
                                  <a:rPr lang="en-US" sz="1000" kern="700">
                                    <a:effectLst/>
                                    <a:latin typeface="Cambria Math" panose="02040503050406030204" pitchFamily="18" charset="0"/>
                                  </a:rPr>
                                  <m:t>co</m:t>
                                </m:r>
                                <m:func>
                                  <m:funcPr>
                                    <m:ctrlPr>
                                      <a:rPr lang="en-US" sz="1000" i="1" kern="700">
                                        <a:effectLst/>
                                        <a:latin typeface="Cambria Math" panose="02040503050406030204" pitchFamily="18" charset="0"/>
                                      </a:rPr>
                                    </m:ctrlPr>
                                  </m:funcPr>
                                  <m:fName>
                                    <m:r>
                                      <m:rPr>
                                        <m:sty m:val="p"/>
                                      </m:rPr>
                                      <a:rPr lang="en-US" sz="1000" kern="700">
                                        <a:effectLst/>
                                        <a:latin typeface="Cambria Math" panose="02040503050406030204" pitchFamily="18" charset="0"/>
                                      </a:rPr>
                                      <m:t>s</m:t>
                                    </m:r>
                                  </m:fName>
                                  <m:e>
                                    <m:d>
                                      <m:dPr>
                                        <m:ctrlPr>
                                          <a:rPr lang="en-US" sz="1000" i="1" kern="700">
                                            <a:effectLst/>
                                            <a:latin typeface="Cambria Math" panose="02040503050406030204" pitchFamily="18" charset="0"/>
                                          </a:rPr>
                                        </m:ctrlPr>
                                      </m:dPr>
                                      <m:e>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1</m:t>
                                            </m:r>
                                          </m:sub>
                                        </m:sSub>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2</m:t>
                                            </m:r>
                                          </m:sub>
                                        </m:sSub>
                                      </m:e>
                                    </m:d>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1</m:t>
                                        </m:r>
                                      </m:sub>
                                    </m:sSub>
                                  </m:e>
                                </m:func>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𝐿</m:t>
                                    </m:r>
                                  </m:e>
                                  <m:sub>
                                    <m:r>
                                      <a:rPr lang="en-US" sz="1000" kern="700">
                                        <a:effectLst/>
                                        <a:latin typeface="Cambria Math" panose="02040503050406030204" pitchFamily="18" charset="0"/>
                                      </a:rPr>
                                      <m:t>𝐵</m:t>
                                    </m:r>
                                  </m:sub>
                                </m:sSub>
                                <m:r>
                                  <m:rPr>
                                    <m:sty m:val="p"/>
                                  </m:rPr>
                                  <a:rPr lang="en-US" sz="1000" kern="700">
                                    <a:effectLst/>
                                    <a:latin typeface="Cambria Math" panose="02040503050406030204" pitchFamily="18" charset="0"/>
                                  </a:rPr>
                                  <m:t>si</m:t>
                                </m:r>
                                <m:func>
                                  <m:funcPr>
                                    <m:ctrlPr>
                                      <a:rPr lang="en-US" sz="1000" i="1" kern="700">
                                        <a:effectLst/>
                                        <a:latin typeface="Cambria Math" panose="02040503050406030204" pitchFamily="18" charset="0"/>
                                      </a:rPr>
                                    </m:ctrlPr>
                                  </m:funcPr>
                                  <m:fName>
                                    <m:r>
                                      <m:rPr>
                                        <m:sty m:val="p"/>
                                      </m:rPr>
                                      <a:rPr lang="en-US" sz="1000" kern="700">
                                        <a:effectLst/>
                                        <a:latin typeface="Cambria Math" panose="02040503050406030204" pitchFamily="18" charset="0"/>
                                      </a:rPr>
                                      <m:t>n</m:t>
                                    </m:r>
                                  </m:fName>
                                  <m:e>
                                    <m:d>
                                      <m:dPr>
                                        <m:ctrlPr>
                                          <a:rPr lang="en-US" sz="1000" i="1" kern="700">
                                            <a:effectLst/>
                                            <a:latin typeface="Cambria Math" panose="02040503050406030204" pitchFamily="18" charset="0"/>
                                          </a:rPr>
                                        </m:ctrlPr>
                                      </m:dPr>
                                      <m:e>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1</m:t>
                                            </m:r>
                                          </m:sub>
                                        </m:sSub>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𝑞</m:t>
                                            </m:r>
                                          </m:e>
                                          <m:sub>
                                            <m:r>
                                              <a:rPr lang="en-US" sz="1000" kern="700">
                                                <a:effectLst/>
                                                <a:latin typeface="Cambria Math" panose="02040503050406030204" pitchFamily="18" charset="0"/>
                                              </a:rPr>
                                              <m:t>2</m:t>
                                            </m:r>
                                          </m:sub>
                                        </m:sSub>
                                      </m:e>
                                    </m:d>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2</m:t>
                                        </m:r>
                                      </m:sub>
                                    </m:sSub>
                                  </m:e>
                                </m:func>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extLst>
                      <a:ext uri="{0D108BD9-81ED-4DB2-BD59-A6C34878D82A}">
                        <a16:rowId xmlns:a16="http://schemas.microsoft.com/office/drawing/2014/main" val="1421700079"/>
                      </a:ext>
                    </a:extLst>
                  </a:tr>
                </a:tbl>
              </a:graphicData>
            </a:graphic>
          </p:graphicFrame>
        </mc:Choice>
        <mc:Fallback xmlns="">
          <p:graphicFrame>
            <p:nvGraphicFramePr>
              <p:cNvPr id="4" name="Table 3">
                <a:extLst>
                  <a:ext uri="{FF2B5EF4-FFF2-40B4-BE49-F238E27FC236}">
                    <a16:creationId xmlns:a16="http://schemas.microsoft.com/office/drawing/2014/main" id="{E11CFABE-6FD7-732F-9E05-D0A38F88043A}"/>
                  </a:ext>
                </a:extLst>
              </p:cNvPr>
              <p:cNvGraphicFramePr>
                <a:graphicFrameLocks noGrp="1"/>
              </p:cNvGraphicFramePr>
              <p:nvPr>
                <p:extLst>
                  <p:ext uri="{D42A27DB-BD31-4B8C-83A1-F6EECF244321}">
                    <p14:modId xmlns:p14="http://schemas.microsoft.com/office/powerpoint/2010/main" val="3271626979"/>
                  </p:ext>
                </p:extLst>
              </p:nvPr>
            </p:nvGraphicFramePr>
            <p:xfrm>
              <a:off x="1701800" y="1632598"/>
              <a:ext cx="8367486" cy="1774063"/>
            </p:xfrm>
            <a:graphic>
              <a:graphicData uri="http://schemas.openxmlformats.org/drawingml/2006/table">
                <a:tbl>
                  <a:tblPr firstRow="1" firstCol="1" bandRow="1">
                    <a:tableStyleId>{00A15C55-8517-42AA-B614-E9B94910E393}</a:tableStyleId>
                  </a:tblPr>
                  <a:tblGrid>
                    <a:gridCol w="565547">
                      <a:extLst>
                        <a:ext uri="{9D8B030D-6E8A-4147-A177-3AD203B41FA5}">
                          <a16:colId xmlns:a16="http://schemas.microsoft.com/office/drawing/2014/main" val="3650910032"/>
                        </a:ext>
                      </a:extLst>
                    </a:gridCol>
                    <a:gridCol w="2906791">
                      <a:extLst>
                        <a:ext uri="{9D8B030D-6E8A-4147-A177-3AD203B41FA5}">
                          <a16:colId xmlns:a16="http://schemas.microsoft.com/office/drawing/2014/main" val="621360614"/>
                        </a:ext>
                      </a:extLst>
                    </a:gridCol>
                    <a:gridCol w="4895148">
                      <a:extLst>
                        <a:ext uri="{9D8B030D-6E8A-4147-A177-3AD203B41FA5}">
                          <a16:colId xmlns:a16="http://schemas.microsoft.com/office/drawing/2014/main" val="986541977"/>
                        </a:ext>
                      </a:extLst>
                    </a:gridCol>
                  </a:tblGrid>
                  <a:tr h="269748">
                    <a:tc>
                      <a:txBody>
                        <a:bodyPr/>
                        <a:lstStyle/>
                        <a:p>
                          <a:endParaRPr lang="en-US"/>
                        </a:p>
                      </a:txBody>
                      <a:tcPr marL="101600" marR="101600" marT="50800" marB="50800" anchor="ctr">
                        <a:blipFill>
                          <a:blip r:embed="rId3"/>
                          <a:stretch>
                            <a:fillRect l="-1075" t="-2273" r="-1380645" b="-568182"/>
                          </a:stretch>
                        </a:blipFill>
                      </a:tcPr>
                    </a:tc>
                    <a:tc>
                      <a:txBody>
                        <a:bodyPr/>
                        <a:lstStyle/>
                        <a:p>
                          <a:endParaRPr lang="en-US"/>
                        </a:p>
                      </a:txBody>
                      <a:tcPr marL="101600" marR="101600" marT="50800" marB="50800" anchor="ctr">
                        <a:blipFill>
                          <a:blip r:embed="rId3"/>
                          <a:stretch>
                            <a:fillRect l="-19706" t="-2273" r="-169182" b="-568182"/>
                          </a:stretch>
                        </a:blipFill>
                      </a:tcPr>
                    </a:tc>
                    <a:tc>
                      <a:txBody>
                        <a:bodyPr/>
                        <a:lstStyle/>
                        <a:p>
                          <a:endParaRPr lang="en-US"/>
                        </a:p>
                      </a:txBody>
                      <a:tcPr marL="101600" marR="101600" marT="50800" marB="50800" anchor="ctr">
                        <a:blipFill>
                          <a:blip r:embed="rId3"/>
                          <a:stretch>
                            <a:fillRect l="-71108" t="-2273" r="-498" b="-568182"/>
                          </a:stretch>
                        </a:blipFill>
                      </a:tcPr>
                    </a:tc>
                    <a:extLst>
                      <a:ext uri="{0D108BD9-81ED-4DB2-BD59-A6C34878D82A}">
                        <a16:rowId xmlns:a16="http://schemas.microsoft.com/office/drawing/2014/main" val="1724017119"/>
                      </a:ext>
                    </a:extLst>
                  </a:tr>
                  <a:tr h="755015">
                    <a:tc>
                      <a:txBody>
                        <a:bodyPr/>
                        <a:lstStyle/>
                        <a:p>
                          <a:pPr marL="0" marR="0" algn="ctr" hangingPunct="0">
                            <a:spcBef>
                              <a:spcPts val="0"/>
                            </a:spcBef>
                            <a:spcAft>
                              <a:spcPts val="0"/>
                            </a:spcAft>
                          </a:pPr>
                          <a:r>
                            <a:rPr lang="en-US" sz="1000" kern="700">
                              <a:effectLst/>
                            </a:rPr>
                            <a:t>1</a:t>
                          </a:r>
                          <a:endParaRPr lang="en-US" sz="1000" kern="70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endParaRPr lang="en-US"/>
                        </a:p>
                      </a:txBody>
                      <a:tcPr marL="101600" marR="101600" marT="50800" marB="50800" anchor="ctr">
                        <a:blipFill>
                          <a:blip r:embed="rId3"/>
                          <a:stretch>
                            <a:fillRect l="-19706" t="-36000" r="-169182" b="-100000"/>
                          </a:stretch>
                        </a:blipFill>
                      </a:tcPr>
                    </a:tc>
                    <a:tc>
                      <a:txBody>
                        <a:bodyPr/>
                        <a:lstStyle/>
                        <a:p>
                          <a:endParaRPr lang="en-US"/>
                        </a:p>
                      </a:txBody>
                      <a:tcPr marL="101600" marR="101600" marT="50800" marB="50800" anchor="ctr">
                        <a:blipFill>
                          <a:blip r:embed="rId3"/>
                          <a:stretch>
                            <a:fillRect l="-71108" t="-36000" r="-498" b="-100000"/>
                          </a:stretch>
                        </a:blipFill>
                      </a:tcPr>
                    </a:tc>
                    <a:extLst>
                      <a:ext uri="{0D108BD9-81ED-4DB2-BD59-A6C34878D82A}">
                        <a16:rowId xmlns:a16="http://schemas.microsoft.com/office/drawing/2014/main" val="3476158970"/>
                      </a:ext>
                    </a:extLst>
                  </a:tr>
                  <a:tr h="749300">
                    <a:tc>
                      <a:txBody>
                        <a:bodyPr/>
                        <a:lstStyle/>
                        <a:p>
                          <a:pPr marL="0" marR="0" algn="ctr" hangingPunct="0">
                            <a:spcBef>
                              <a:spcPts val="0"/>
                            </a:spcBef>
                            <a:spcAft>
                              <a:spcPts val="0"/>
                            </a:spcAft>
                          </a:pPr>
                          <a:r>
                            <a:rPr lang="en-US" sz="1000" kern="700">
                              <a:effectLst/>
                            </a:rPr>
                            <a:t>2</a:t>
                          </a:r>
                          <a:endParaRPr lang="en-US" sz="1000" kern="70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endParaRPr lang="en-US"/>
                        </a:p>
                      </a:txBody>
                      <a:tcPr marL="101600" marR="101600" marT="50800" marB="50800" anchor="ctr">
                        <a:blipFill>
                          <a:blip r:embed="rId3"/>
                          <a:stretch>
                            <a:fillRect l="-19706" t="-138211" r="-169182" b="-1626"/>
                          </a:stretch>
                        </a:blipFill>
                      </a:tcPr>
                    </a:tc>
                    <a:tc>
                      <a:txBody>
                        <a:bodyPr/>
                        <a:lstStyle/>
                        <a:p>
                          <a:endParaRPr lang="en-US"/>
                        </a:p>
                      </a:txBody>
                      <a:tcPr marL="101600" marR="101600" marT="50800" marB="50800" anchor="ctr">
                        <a:blipFill>
                          <a:blip r:embed="rId3"/>
                          <a:stretch>
                            <a:fillRect l="-71108" t="-138211" r="-498" b="-1626"/>
                          </a:stretch>
                        </a:blipFill>
                      </a:tcPr>
                    </a:tc>
                    <a:extLst>
                      <a:ext uri="{0D108BD9-81ED-4DB2-BD59-A6C34878D82A}">
                        <a16:rowId xmlns:a16="http://schemas.microsoft.com/office/drawing/2014/main" val="1421700079"/>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93DB8255-2522-BF40-968C-1F53AD1AECE5}"/>
                  </a:ext>
                </a:extLst>
              </p:cNvPr>
              <p:cNvGraphicFramePr>
                <a:graphicFrameLocks noGrp="1"/>
              </p:cNvGraphicFramePr>
              <p:nvPr>
                <p:extLst>
                  <p:ext uri="{D42A27DB-BD31-4B8C-83A1-F6EECF244321}">
                    <p14:modId xmlns:p14="http://schemas.microsoft.com/office/powerpoint/2010/main" val="1508742284"/>
                  </p:ext>
                </p:extLst>
              </p:nvPr>
            </p:nvGraphicFramePr>
            <p:xfrm>
              <a:off x="1701800" y="3789806"/>
              <a:ext cx="8367486" cy="1133667"/>
            </p:xfrm>
            <a:graphic>
              <a:graphicData uri="http://schemas.openxmlformats.org/drawingml/2006/table">
                <a:tbl>
                  <a:tblPr firstRow="1" firstCol="1" bandRow="1">
                    <a:tableStyleId>{00A15C55-8517-42AA-B614-E9B94910E393}</a:tableStyleId>
                  </a:tblPr>
                  <a:tblGrid>
                    <a:gridCol w="545454">
                      <a:extLst>
                        <a:ext uri="{9D8B030D-6E8A-4147-A177-3AD203B41FA5}">
                          <a16:colId xmlns:a16="http://schemas.microsoft.com/office/drawing/2014/main" val="2669792850"/>
                        </a:ext>
                      </a:extLst>
                    </a:gridCol>
                    <a:gridCol w="2929180">
                      <a:extLst>
                        <a:ext uri="{9D8B030D-6E8A-4147-A177-3AD203B41FA5}">
                          <a16:colId xmlns:a16="http://schemas.microsoft.com/office/drawing/2014/main" val="642202040"/>
                        </a:ext>
                      </a:extLst>
                    </a:gridCol>
                    <a:gridCol w="4892852">
                      <a:extLst>
                        <a:ext uri="{9D8B030D-6E8A-4147-A177-3AD203B41FA5}">
                          <a16:colId xmlns:a16="http://schemas.microsoft.com/office/drawing/2014/main" val="126171420"/>
                        </a:ext>
                      </a:extLst>
                    </a:gridCol>
                  </a:tblGrid>
                  <a:tr h="267145">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000" kern="700">
                                    <a:effectLst/>
                                    <a:latin typeface="Cambria Math" panose="02040503050406030204" pitchFamily="18" charset="0"/>
                                  </a:rPr>
                                  <m:t>r</m:t>
                                </m:r>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000" i="1" kern="700" smtClean="0">
                                        <a:effectLst/>
                                        <a:latin typeface="Cambria Math" panose="02040503050406030204" pitchFamily="18" charset="0"/>
                                      </a:rPr>
                                    </m:ctrlPr>
                                  </m:sSubSupPr>
                                  <m:e>
                                    <m:acc>
                                      <m:accPr>
                                        <m:chr m:val="⃗"/>
                                        <m:ctrlPr>
                                          <a:rPr lang="en-US" sz="1000" i="1" kern="700">
                                            <a:effectLst/>
                                            <a:latin typeface="Cambria Math" panose="02040503050406030204" pitchFamily="18" charset="0"/>
                                          </a:rPr>
                                        </m:ctrlPr>
                                      </m:accPr>
                                      <m:e>
                                        <m:r>
                                          <a:rPr lang="en-US" sz="1000" kern="700" smtClean="0">
                                            <a:effectLst/>
                                            <a:latin typeface="Cambria Math" panose="02040503050406030204" pitchFamily="18" charset="0"/>
                                          </a:rPr>
                                          <m:t>𝜔</m:t>
                                        </m:r>
                                      </m:e>
                                    </m:acc>
                                  </m:e>
                                  <m:sub>
                                    <m:r>
                                      <a:rPr lang="en-US" sz="1000" kern="700">
                                        <a:effectLst/>
                                        <a:latin typeface="Cambria Math" panose="02040503050406030204" pitchFamily="18" charset="0"/>
                                      </a:rPr>
                                      <m:t>𝐽</m:t>
                                    </m:r>
                                  </m:sub>
                                  <m:sup>
                                    <m:r>
                                      <a:rPr lang="en-US" sz="1000" kern="700">
                                        <a:effectLst/>
                                        <a:latin typeface="Cambria Math" panose="02040503050406030204" pitchFamily="18" charset="0"/>
                                      </a:rPr>
                                      <m:t>𝑟</m:t>
                                    </m:r>
                                  </m:sup>
                                </m:sSubSup>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000" i="1" kern="700" smtClean="0">
                                        <a:effectLst/>
                                        <a:latin typeface="Cambria Math" panose="02040503050406030204" pitchFamily="18" charset="0"/>
                                      </a:rPr>
                                    </m:ctrlPr>
                                  </m:sSubSupPr>
                                  <m:e>
                                    <m:acc>
                                      <m:accPr>
                                        <m:chr m:val="⃗"/>
                                        <m:ctrlPr>
                                          <a:rPr lang="en-US" sz="1000" i="1" kern="700">
                                            <a:effectLst/>
                                            <a:latin typeface="Cambria Math" panose="02040503050406030204" pitchFamily="18" charset="0"/>
                                          </a:rPr>
                                        </m:ctrlPr>
                                      </m:accPr>
                                      <m:e>
                                        <m:r>
                                          <a:rPr lang="en-US" sz="1000" kern="700" smtClean="0">
                                            <a:effectLst/>
                                            <a:latin typeface="Cambria Math" panose="02040503050406030204" pitchFamily="18" charset="0"/>
                                          </a:rPr>
                                          <m:t>𝜔</m:t>
                                        </m:r>
                                      </m:e>
                                    </m:acc>
                                  </m:e>
                                  <m:sub>
                                    <m:r>
                                      <a:rPr lang="en-US" sz="1000" kern="700">
                                        <a:effectLst/>
                                        <a:latin typeface="Cambria Math" panose="02040503050406030204" pitchFamily="18" charset="0"/>
                                      </a:rPr>
                                      <m:t>𝐸</m:t>
                                    </m:r>
                                  </m:sub>
                                  <m:sup>
                                    <m:r>
                                      <a:rPr lang="en-US" sz="1000" kern="700">
                                        <a:effectLst/>
                                        <a:latin typeface="Cambria Math" panose="02040503050406030204" pitchFamily="18" charset="0"/>
                                      </a:rPr>
                                      <m:t>𝑟</m:t>
                                    </m:r>
                                  </m:sup>
                                </m:sSubSup>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extLst>
                      <a:ext uri="{0D108BD9-81ED-4DB2-BD59-A6C34878D82A}">
                        <a16:rowId xmlns:a16="http://schemas.microsoft.com/office/drawing/2014/main" val="2538437053"/>
                      </a:ext>
                    </a:extLst>
                  </a:tr>
                  <a:tr h="433261">
                    <a:tc>
                      <a:txBody>
                        <a:bodyPr/>
                        <a:lstStyle/>
                        <a:p>
                          <a:pPr marL="0" marR="0" algn="just" hangingPunct="0">
                            <a:spcBef>
                              <a:spcPts val="0"/>
                            </a:spcBef>
                            <a:spcAft>
                              <a:spcPts val="0"/>
                            </a:spcAft>
                          </a:pPr>
                          <a:r>
                            <a:rPr lang="en-US" sz="1000" kern="700" dirty="0">
                              <a:effectLst/>
                            </a:rPr>
                            <a:t>1</a:t>
                          </a:r>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𝜔</m:t>
                                            </m:r>
                                          </m:e>
                                        </m:acc>
                                      </m:e>
                                      <m:sup>
                                        <m:r>
                                          <a:rPr lang="en-US" sz="1000" kern="700">
                                            <a:effectLst/>
                                            <a:latin typeface="Cambria Math" panose="02040503050406030204" pitchFamily="18" charset="0"/>
                                          </a:rPr>
                                          <m:t>𝐵</m:t>
                                        </m:r>
                                      </m:sup>
                                    </m:sSup>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1</m:t>
                                        </m:r>
                                      </m:sub>
                                    </m:sSub>
                                  </m:den>
                                </m:f>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3</m:t>
                                    </m:r>
                                  </m:sub>
                                </m:sSub>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𝜔</m:t>
                                            </m:r>
                                          </m:e>
                                        </m:acc>
                                      </m:e>
                                      <m:sup>
                                        <m:r>
                                          <a:rPr lang="en-US" sz="1000" kern="700">
                                            <a:effectLst/>
                                            <a:latin typeface="Cambria Math" panose="02040503050406030204" pitchFamily="18" charset="0"/>
                                          </a:rPr>
                                          <m:t>𝐶</m:t>
                                        </m:r>
                                      </m:sup>
                                    </m:sSup>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1</m:t>
                                        </m:r>
                                      </m:sub>
                                    </m:sSub>
                                  </m:den>
                                </m:f>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3</m:t>
                                    </m:r>
                                  </m:sub>
                                </m:sSub>
                              </m:oMath>
                            </m:oMathPara>
                          </a14:m>
                          <a:endParaRPr lang="en-US" sz="1000" kern="700">
                            <a:effectLst/>
                            <a:latin typeface="Times New Roman" panose="02020603050405020304" pitchFamily="18" charset="0"/>
                            <a:ea typeface="SimSun" panose="02010600030101010101" pitchFamily="2" charset="-122"/>
                          </a:endParaRPr>
                        </a:p>
                      </a:txBody>
                      <a:tcPr marL="101600" marR="101600" marT="50800" marB="50800" anchor="ctr"/>
                    </a:tc>
                    <a:extLst>
                      <a:ext uri="{0D108BD9-81ED-4DB2-BD59-A6C34878D82A}">
                        <a16:rowId xmlns:a16="http://schemas.microsoft.com/office/drawing/2014/main" val="3496082747"/>
                      </a:ext>
                    </a:extLst>
                  </a:tr>
                  <a:tr h="433261">
                    <a:tc>
                      <a:txBody>
                        <a:bodyPr/>
                        <a:lstStyle/>
                        <a:p>
                          <a:pPr marL="0" marR="0" algn="just" hangingPunct="0">
                            <a:spcBef>
                              <a:spcPts val="0"/>
                            </a:spcBef>
                            <a:spcAft>
                              <a:spcPts val="0"/>
                            </a:spcAft>
                          </a:pPr>
                          <a:r>
                            <a:rPr lang="en-US" sz="1000" kern="700" dirty="0">
                              <a:effectLst/>
                            </a:rPr>
                            <a:t>2</a:t>
                          </a:r>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𝜔</m:t>
                                            </m:r>
                                          </m:e>
                                        </m:acc>
                                      </m:e>
                                      <m:sup>
                                        <m:r>
                                          <a:rPr lang="en-US" sz="1000" kern="700">
                                            <a:effectLst/>
                                            <a:latin typeface="Cambria Math" panose="02040503050406030204" pitchFamily="18" charset="0"/>
                                          </a:rPr>
                                          <m:t>𝐵</m:t>
                                        </m:r>
                                      </m:sup>
                                    </m:sSup>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2</m:t>
                                        </m:r>
                                      </m:sub>
                                    </m:sSub>
                                  </m:den>
                                </m:f>
                                <m:r>
                                  <a:rPr lang="en-US" sz="1000" kern="700">
                                    <a:effectLst/>
                                    <a:latin typeface="Cambria Math" panose="02040503050406030204" pitchFamily="18" charset="0"/>
                                  </a:rPr>
                                  <m:t>=0</m:t>
                                </m:r>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pPr marL="0" marR="0" algn="just" hangingPunct="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000" i="1" kern="700">
                                        <a:effectLst/>
                                        <a:latin typeface="Cambria Math" panose="02040503050406030204" pitchFamily="18" charset="0"/>
                                      </a:rPr>
                                    </m:ctrlPr>
                                  </m:fPr>
                                  <m:num>
                                    <m:sSup>
                                      <m:sSupPr>
                                        <m:ctrlPr>
                                          <a:rPr lang="en-US" sz="1000" i="1" kern="700">
                                            <a:effectLst/>
                                            <a:latin typeface="Cambria Math" panose="02040503050406030204" pitchFamily="18" charset="0"/>
                                          </a:rPr>
                                        </m:ctrlPr>
                                      </m:sSupPr>
                                      <m:e>
                                        <m:r>
                                          <a:rPr lang="en-US" sz="1000" kern="700">
                                            <a:effectLst/>
                                            <a:latin typeface="Cambria Math" panose="02040503050406030204" pitchFamily="18" charset="0"/>
                                          </a:rPr>
                                          <m:t>𝜕</m:t>
                                        </m:r>
                                      </m:e>
                                      <m:sup>
                                        <m:r>
                                          <a:rPr lang="en-US" sz="1000" kern="700">
                                            <a:effectLst/>
                                            <a:latin typeface="Cambria Math" panose="02040503050406030204" pitchFamily="18" charset="0"/>
                                          </a:rPr>
                                          <m:t>𝐴</m:t>
                                        </m:r>
                                      </m:sup>
                                    </m:sSup>
                                    <m:sSup>
                                      <m:sSupPr>
                                        <m:ctrlPr>
                                          <a:rPr lang="en-US" sz="1000" i="1" kern="700">
                                            <a:effectLst/>
                                            <a:latin typeface="Cambria Math" panose="02040503050406030204" pitchFamily="18" charset="0"/>
                                          </a:rPr>
                                        </m:ctrlPr>
                                      </m:sSupPr>
                                      <m:e>
                                        <m:acc>
                                          <m:accPr>
                                            <m:chr m:val="⃗"/>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𝜔</m:t>
                                            </m:r>
                                          </m:e>
                                        </m:acc>
                                      </m:e>
                                      <m:sup>
                                        <m:r>
                                          <a:rPr lang="en-US" sz="1000" kern="700">
                                            <a:effectLst/>
                                            <a:latin typeface="Cambria Math" panose="02040503050406030204" pitchFamily="18" charset="0"/>
                                          </a:rPr>
                                          <m:t>𝐶</m:t>
                                        </m:r>
                                      </m:sup>
                                    </m:sSup>
                                  </m:num>
                                  <m:den>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r>
                                          <a:rPr lang="en-US" sz="1000" kern="700">
                                            <a:effectLst/>
                                            <a:latin typeface="Cambria Math" panose="02040503050406030204" pitchFamily="18" charset="0"/>
                                          </a:rPr>
                                          <m:t>𝑢</m:t>
                                        </m:r>
                                      </m:e>
                                      <m:sub>
                                        <m:r>
                                          <a:rPr lang="en-US" sz="1000" kern="700">
                                            <a:effectLst/>
                                            <a:latin typeface="Cambria Math" panose="02040503050406030204" pitchFamily="18" charset="0"/>
                                          </a:rPr>
                                          <m:t>2</m:t>
                                        </m:r>
                                      </m:sub>
                                    </m:sSub>
                                  </m:den>
                                </m:f>
                                <m:r>
                                  <a:rPr lang="en-US" sz="1000" kern="700">
                                    <a:effectLst/>
                                    <a:latin typeface="Cambria Math" panose="02040503050406030204" pitchFamily="18" charset="0"/>
                                  </a:rPr>
                                  <m:t>=</m:t>
                                </m:r>
                                <m:sSub>
                                  <m:sSubPr>
                                    <m:ctrlPr>
                                      <a:rPr lang="en-US" sz="1000" i="1" kern="700">
                                        <a:effectLst/>
                                        <a:latin typeface="Cambria Math" panose="02040503050406030204" pitchFamily="18" charset="0"/>
                                      </a:rPr>
                                    </m:ctrlPr>
                                  </m:sSubPr>
                                  <m:e>
                                    <m:acc>
                                      <m:accPr>
                                        <m:chr m:val="ˆ"/>
                                        <m:ctrlPr>
                                          <a:rPr lang="en-US" sz="1000" i="1" kern="700">
                                            <a:effectLst/>
                                            <a:latin typeface="Cambria Math" panose="02040503050406030204" pitchFamily="18" charset="0"/>
                                          </a:rPr>
                                        </m:ctrlPr>
                                      </m:accPr>
                                      <m:e>
                                        <m:r>
                                          <a:rPr lang="en-US" sz="1000" kern="700">
                                            <a:effectLst/>
                                            <a:latin typeface="Cambria Math" panose="02040503050406030204" pitchFamily="18" charset="0"/>
                                          </a:rPr>
                                          <m:t>𝑎</m:t>
                                        </m:r>
                                      </m:e>
                                    </m:acc>
                                  </m:e>
                                  <m:sub>
                                    <m:r>
                                      <a:rPr lang="en-US" sz="1000" kern="700">
                                        <a:effectLst/>
                                        <a:latin typeface="Cambria Math" panose="02040503050406030204" pitchFamily="18" charset="0"/>
                                      </a:rPr>
                                      <m:t>3</m:t>
                                    </m:r>
                                  </m:sub>
                                </m:sSub>
                              </m:oMath>
                            </m:oMathPara>
                          </a14:m>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extLst>
                      <a:ext uri="{0D108BD9-81ED-4DB2-BD59-A6C34878D82A}">
                        <a16:rowId xmlns:a16="http://schemas.microsoft.com/office/drawing/2014/main" val="2911715720"/>
                      </a:ext>
                    </a:extLst>
                  </a:tr>
                </a:tbl>
              </a:graphicData>
            </a:graphic>
          </p:graphicFrame>
        </mc:Choice>
        <mc:Fallback>
          <p:graphicFrame>
            <p:nvGraphicFramePr>
              <p:cNvPr id="5" name="Table 4">
                <a:extLst>
                  <a:ext uri="{FF2B5EF4-FFF2-40B4-BE49-F238E27FC236}">
                    <a16:creationId xmlns:a16="http://schemas.microsoft.com/office/drawing/2014/main" id="{93DB8255-2522-BF40-968C-1F53AD1AECE5}"/>
                  </a:ext>
                </a:extLst>
              </p:cNvPr>
              <p:cNvGraphicFramePr>
                <a:graphicFrameLocks noGrp="1"/>
              </p:cNvGraphicFramePr>
              <p:nvPr>
                <p:extLst>
                  <p:ext uri="{D42A27DB-BD31-4B8C-83A1-F6EECF244321}">
                    <p14:modId xmlns:p14="http://schemas.microsoft.com/office/powerpoint/2010/main" val="1508742284"/>
                  </p:ext>
                </p:extLst>
              </p:nvPr>
            </p:nvGraphicFramePr>
            <p:xfrm>
              <a:off x="1701800" y="3789806"/>
              <a:ext cx="8367486" cy="1133667"/>
            </p:xfrm>
            <a:graphic>
              <a:graphicData uri="http://schemas.openxmlformats.org/drawingml/2006/table">
                <a:tbl>
                  <a:tblPr firstRow="1" firstCol="1" bandRow="1">
                    <a:tableStyleId>{00A15C55-8517-42AA-B614-E9B94910E393}</a:tableStyleId>
                  </a:tblPr>
                  <a:tblGrid>
                    <a:gridCol w="545454">
                      <a:extLst>
                        <a:ext uri="{9D8B030D-6E8A-4147-A177-3AD203B41FA5}">
                          <a16:colId xmlns:a16="http://schemas.microsoft.com/office/drawing/2014/main" val="2669792850"/>
                        </a:ext>
                      </a:extLst>
                    </a:gridCol>
                    <a:gridCol w="2929180">
                      <a:extLst>
                        <a:ext uri="{9D8B030D-6E8A-4147-A177-3AD203B41FA5}">
                          <a16:colId xmlns:a16="http://schemas.microsoft.com/office/drawing/2014/main" val="642202040"/>
                        </a:ext>
                      </a:extLst>
                    </a:gridCol>
                    <a:gridCol w="4892852">
                      <a:extLst>
                        <a:ext uri="{9D8B030D-6E8A-4147-A177-3AD203B41FA5}">
                          <a16:colId xmlns:a16="http://schemas.microsoft.com/office/drawing/2014/main" val="126171420"/>
                        </a:ext>
                      </a:extLst>
                    </a:gridCol>
                  </a:tblGrid>
                  <a:tr h="267145">
                    <a:tc>
                      <a:txBody>
                        <a:bodyPr/>
                        <a:lstStyle/>
                        <a:p>
                          <a:endParaRPr lang="en-US"/>
                        </a:p>
                      </a:txBody>
                      <a:tcPr marL="101600" marR="101600" marT="50800" marB="50800" anchor="ctr">
                        <a:blipFill>
                          <a:blip r:embed="rId4"/>
                          <a:stretch>
                            <a:fillRect l="-1111" t="-2273" r="-1430000" b="-329545"/>
                          </a:stretch>
                        </a:blipFill>
                      </a:tcPr>
                    </a:tc>
                    <a:tc>
                      <a:txBody>
                        <a:bodyPr/>
                        <a:lstStyle/>
                        <a:p>
                          <a:endParaRPr lang="en-US"/>
                        </a:p>
                      </a:txBody>
                      <a:tcPr marL="101600" marR="101600" marT="50800" marB="50800" anchor="ctr">
                        <a:blipFill>
                          <a:blip r:embed="rId4"/>
                          <a:stretch>
                            <a:fillRect l="-18958" t="-2273" r="-168125" b="-329545"/>
                          </a:stretch>
                        </a:blipFill>
                      </a:tcPr>
                    </a:tc>
                    <a:tc>
                      <a:txBody>
                        <a:bodyPr/>
                        <a:lstStyle/>
                        <a:p>
                          <a:endParaRPr lang="en-US"/>
                        </a:p>
                      </a:txBody>
                      <a:tcPr marL="101600" marR="101600" marT="50800" marB="50800" anchor="ctr">
                        <a:blipFill>
                          <a:blip r:embed="rId4"/>
                          <a:stretch>
                            <a:fillRect l="-71108" t="-2273" r="-498" b="-329545"/>
                          </a:stretch>
                        </a:blipFill>
                      </a:tcPr>
                    </a:tc>
                    <a:extLst>
                      <a:ext uri="{0D108BD9-81ED-4DB2-BD59-A6C34878D82A}">
                        <a16:rowId xmlns:a16="http://schemas.microsoft.com/office/drawing/2014/main" val="2538437053"/>
                      </a:ext>
                    </a:extLst>
                  </a:tr>
                  <a:tr h="433261">
                    <a:tc>
                      <a:txBody>
                        <a:bodyPr/>
                        <a:lstStyle/>
                        <a:p>
                          <a:pPr marL="0" marR="0" algn="just" hangingPunct="0">
                            <a:spcBef>
                              <a:spcPts val="0"/>
                            </a:spcBef>
                            <a:spcAft>
                              <a:spcPts val="0"/>
                            </a:spcAft>
                          </a:pPr>
                          <a:r>
                            <a:rPr lang="en-US" sz="1000" kern="700" dirty="0">
                              <a:effectLst/>
                            </a:rPr>
                            <a:t>1</a:t>
                          </a:r>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endParaRPr lang="en-US"/>
                        </a:p>
                      </a:txBody>
                      <a:tcPr marL="101600" marR="101600" marT="50800" marB="50800" anchor="ctr">
                        <a:blipFill>
                          <a:blip r:embed="rId4"/>
                          <a:stretch>
                            <a:fillRect l="-18958" t="-62500" r="-168125" b="-101389"/>
                          </a:stretch>
                        </a:blipFill>
                      </a:tcPr>
                    </a:tc>
                    <a:tc>
                      <a:txBody>
                        <a:bodyPr/>
                        <a:lstStyle/>
                        <a:p>
                          <a:endParaRPr lang="en-US"/>
                        </a:p>
                      </a:txBody>
                      <a:tcPr marL="101600" marR="101600" marT="50800" marB="50800" anchor="ctr">
                        <a:blipFill>
                          <a:blip r:embed="rId4"/>
                          <a:stretch>
                            <a:fillRect l="-71108" t="-62500" r="-498" b="-101389"/>
                          </a:stretch>
                        </a:blipFill>
                      </a:tcPr>
                    </a:tc>
                    <a:extLst>
                      <a:ext uri="{0D108BD9-81ED-4DB2-BD59-A6C34878D82A}">
                        <a16:rowId xmlns:a16="http://schemas.microsoft.com/office/drawing/2014/main" val="3496082747"/>
                      </a:ext>
                    </a:extLst>
                  </a:tr>
                  <a:tr h="433261">
                    <a:tc>
                      <a:txBody>
                        <a:bodyPr/>
                        <a:lstStyle/>
                        <a:p>
                          <a:pPr marL="0" marR="0" algn="just" hangingPunct="0">
                            <a:spcBef>
                              <a:spcPts val="0"/>
                            </a:spcBef>
                            <a:spcAft>
                              <a:spcPts val="0"/>
                            </a:spcAft>
                          </a:pPr>
                          <a:r>
                            <a:rPr lang="en-US" sz="1000" kern="700" dirty="0">
                              <a:effectLst/>
                            </a:rPr>
                            <a:t>2</a:t>
                          </a:r>
                          <a:endParaRPr lang="en-US" sz="1000" kern="700" dirty="0">
                            <a:effectLst/>
                            <a:latin typeface="Times New Roman" panose="02020603050405020304" pitchFamily="18" charset="0"/>
                            <a:ea typeface="SimSun" panose="02010600030101010101" pitchFamily="2" charset="-122"/>
                          </a:endParaRPr>
                        </a:p>
                      </a:txBody>
                      <a:tcPr marL="101600" marR="101600" marT="50800" marB="50800" anchor="ctr"/>
                    </a:tc>
                    <a:tc>
                      <a:txBody>
                        <a:bodyPr/>
                        <a:lstStyle/>
                        <a:p>
                          <a:endParaRPr lang="en-US"/>
                        </a:p>
                      </a:txBody>
                      <a:tcPr marL="101600" marR="101600" marT="50800" marB="50800" anchor="ctr">
                        <a:blipFill>
                          <a:blip r:embed="rId4"/>
                          <a:stretch>
                            <a:fillRect l="-18958" t="-164789" r="-168125" b="-2817"/>
                          </a:stretch>
                        </a:blipFill>
                      </a:tcPr>
                    </a:tc>
                    <a:tc>
                      <a:txBody>
                        <a:bodyPr/>
                        <a:lstStyle/>
                        <a:p>
                          <a:endParaRPr lang="en-US"/>
                        </a:p>
                      </a:txBody>
                      <a:tcPr marL="101600" marR="101600" marT="50800" marB="50800" anchor="ctr">
                        <a:blipFill>
                          <a:blip r:embed="rId4"/>
                          <a:stretch>
                            <a:fillRect l="-71108" t="-164789" r="-498" b="-2817"/>
                          </a:stretch>
                        </a:blipFill>
                      </a:tcPr>
                    </a:tc>
                    <a:extLst>
                      <a:ext uri="{0D108BD9-81ED-4DB2-BD59-A6C34878D82A}">
                        <a16:rowId xmlns:a16="http://schemas.microsoft.com/office/drawing/2014/main" val="2911715720"/>
                      </a:ext>
                    </a:extLst>
                  </a:tr>
                </a:tbl>
              </a:graphicData>
            </a:graphic>
          </p:graphicFrame>
        </mc:Fallback>
      </mc:AlternateContent>
    </p:spTree>
    <p:extLst>
      <p:ext uri="{BB962C8B-B14F-4D97-AF65-F5344CB8AC3E}">
        <p14:creationId xmlns:p14="http://schemas.microsoft.com/office/powerpoint/2010/main" val="107152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957F-C959-1B7D-811A-7D4DD311BC10}"/>
              </a:ext>
            </a:extLst>
          </p:cNvPr>
          <p:cNvSpPr>
            <a:spLocks noGrp="1"/>
          </p:cNvSpPr>
          <p:nvPr>
            <p:ph type="title"/>
          </p:nvPr>
        </p:nvSpPr>
        <p:spPr/>
        <p:txBody>
          <a:bodyPr/>
          <a:lstStyle/>
          <a:p>
            <a:r>
              <a:rPr lang="en-US" dirty="0"/>
              <a:t>Theory and Procedure: Moment of Inertia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151266-6E29-6859-9178-D27E25B75ABB}"/>
                  </a:ext>
                </a:extLst>
              </p:cNvPr>
              <p:cNvSpPr>
                <a:spLocks noGrp="1"/>
              </p:cNvSpPr>
              <p:nvPr>
                <p:ph sz="half" idx="1"/>
              </p:nvPr>
            </p:nvSpPr>
            <p:spPr/>
            <p:txBody>
              <a:bodyPr/>
              <a:lstStyle/>
              <a:p>
                <a:r>
                  <a:rPr lang="en-US" dirty="0"/>
                  <a:t>Modeled arm links as thin rods</a:t>
                </a:r>
              </a:p>
              <a:p>
                <a14:m>
                  <m:oMath xmlns:m="http://schemas.openxmlformats.org/officeDocument/2006/math">
                    <m:sSub>
                      <m:sSubPr>
                        <m:ctrlPr>
                          <a:rPr lang="en-US" sz="2800" i="1" smtClean="0">
                            <a:solidFill>
                              <a:schemeClr val="tx1">
                                <a:alpha val="80000"/>
                              </a:schemeClr>
                            </a:solidFill>
                            <a:effectLst/>
                            <a:latin typeface="Cambria Math" panose="02040503050406030204" pitchFamily="18" charset="0"/>
                          </a:rPr>
                        </m:ctrlPr>
                      </m:sSubPr>
                      <m:e>
                        <m:r>
                          <a:rPr lang="en-US" sz="2800" i="1">
                            <a:solidFill>
                              <a:schemeClr val="tx1">
                                <a:alpha val="80000"/>
                              </a:schemeClr>
                            </a:solidFill>
                            <a:effectLst/>
                            <a:latin typeface="Cambria Math" panose="02040503050406030204" pitchFamily="18" charset="0"/>
                          </a:rPr>
                          <m:t>𝐼</m:t>
                        </m:r>
                      </m:e>
                      <m:sub>
                        <m:r>
                          <a:rPr lang="en-US" sz="2800" i="1">
                            <a:solidFill>
                              <a:schemeClr val="tx1">
                                <a:alpha val="80000"/>
                              </a:schemeClr>
                            </a:solidFill>
                            <a:effectLst/>
                            <a:latin typeface="Cambria Math" panose="02040503050406030204" pitchFamily="18" charset="0"/>
                          </a:rPr>
                          <m:t>𝐵</m:t>
                        </m:r>
                      </m:sub>
                    </m:sSub>
                    <m:r>
                      <a:rPr lang="en-US" sz="2800" i="1">
                        <a:solidFill>
                          <a:schemeClr val="tx1">
                            <a:alpha val="80000"/>
                          </a:schemeClr>
                        </a:solidFill>
                        <a:effectLst/>
                        <a:latin typeface="Cambria Math" panose="02040503050406030204" pitchFamily="18" charset="0"/>
                      </a:rPr>
                      <m:t>=</m:t>
                    </m:r>
                    <m:f>
                      <m:fPr>
                        <m:ctrlPr>
                          <a:rPr lang="en-US" sz="2800" i="1">
                            <a:solidFill>
                              <a:schemeClr val="tx1">
                                <a:alpha val="80000"/>
                              </a:schemeClr>
                            </a:solidFill>
                            <a:effectLst/>
                            <a:latin typeface="Cambria Math" panose="02040503050406030204" pitchFamily="18" charset="0"/>
                          </a:rPr>
                        </m:ctrlPr>
                      </m:fPr>
                      <m:num>
                        <m:r>
                          <a:rPr lang="en-US" sz="2800" i="1">
                            <a:solidFill>
                              <a:schemeClr val="tx1">
                                <a:alpha val="80000"/>
                              </a:schemeClr>
                            </a:solidFill>
                            <a:effectLst/>
                            <a:latin typeface="Cambria Math" panose="02040503050406030204" pitchFamily="18" charset="0"/>
                          </a:rPr>
                          <m:t>1</m:t>
                        </m:r>
                      </m:num>
                      <m:den>
                        <m:r>
                          <a:rPr lang="en-US" sz="2800" i="1">
                            <a:solidFill>
                              <a:schemeClr val="tx1">
                                <a:alpha val="80000"/>
                              </a:schemeClr>
                            </a:solidFill>
                            <a:effectLst/>
                            <a:latin typeface="Cambria Math" panose="02040503050406030204" pitchFamily="18" charset="0"/>
                          </a:rPr>
                          <m:t>3</m:t>
                        </m:r>
                      </m:den>
                    </m:f>
                    <m:sSub>
                      <m:sSubPr>
                        <m:ctrlPr>
                          <a:rPr lang="en-US" sz="2800" i="1">
                            <a:solidFill>
                              <a:schemeClr val="tx1">
                                <a:alpha val="80000"/>
                              </a:schemeClr>
                            </a:solidFill>
                            <a:effectLst/>
                            <a:latin typeface="Cambria Math" panose="02040503050406030204" pitchFamily="18" charset="0"/>
                          </a:rPr>
                        </m:ctrlPr>
                      </m:sSubPr>
                      <m:e>
                        <m:r>
                          <a:rPr lang="en-US" sz="2800" i="1">
                            <a:solidFill>
                              <a:schemeClr val="tx1">
                                <a:alpha val="80000"/>
                              </a:schemeClr>
                            </a:solidFill>
                            <a:effectLst/>
                            <a:latin typeface="Cambria Math" panose="02040503050406030204" pitchFamily="18" charset="0"/>
                          </a:rPr>
                          <m:t>𝑚</m:t>
                        </m:r>
                      </m:e>
                      <m:sub>
                        <m:r>
                          <a:rPr lang="en-US" sz="2800" i="1">
                            <a:solidFill>
                              <a:schemeClr val="tx1">
                                <a:alpha val="80000"/>
                              </a:schemeClr>
                            </a:solidFill>
                            <a:effectLst/>
                            <a:latin typeface="Cambria Math" panose="02040503050406030204" pitchFamily="18" charset="0"/>
                          </a:rPr>
                          <m:t>𝐵</m:t>
                        </m:r>
                      </m:sub>
                    </m:sSub>
                    <m:sSubSup>
                      <m:sSubSupPr>
                        <m:ctrlPr>
                          <a:rPr lang="en-US" sz="2800" i="1">
                            <a:solidFill>
                              <a:schemeClr val="tx1">
                                <a:alpha val="80000"/>
                              </a:schemeClr>
                            </a:solidFill>
                            <a:effectLst/>
                            <a:latin typeface="Cambria Math" panose="02040503050406030204" pitchFamily="18" charset="0"/>
                          </a:rPr>
                        </m:ctrlPr>
                      </m:sSubSupPr>
                      <m:e>
                        <m:r>
                          <a:rPr lang="en-US" sz="2800" i="1">
                            <a:solidFill>
                              <a:schemeClr val="tx1">
                                <a:alpha val="80000"/>
                              </a:schemeClr>
                            </a:solidFill>
                            <a:effectLst/>
                            <a:latin typeface="Cambria Math" panose="02040503050406030204" pitchFamily="18" charset="0"/>
                          </a:rPr>
                          <m:t>𝐿</m:t>
                        </m:r>
                      </m:e>
                      <m:sub>
                        <m:r>
                          <a:rPr lang="en-US" sz="2800" i="1">
                            <a:solidFill>
                              <a:schemeClr val="tx1">
                                <a:alpha val="80000"/>
                              </a:schemeClr>
                            </a:solidFill>
                            <a:effectLst/>
                            <a:latin typeface="Cambria Math" panose="02040503050406030204" pitchFamily="18" charset="0"/>
                          </a:rPr>
                          <m:t>𝐴</m:t>
                        </m:r>
                      </m:sub>
                      <m:sup>
                        <m:r>
                          <a:rPr lang="en-US" sz="2800" i="1">
                            <a:solidFill>
                              <a:schemeClr val="tx1">
                                <a:alpha val="80000"/>
                              </a:schemeClr>
                            </a:solidFill>
                            <a:effectLst/>
                            <a:latin typeface="Cambria Math" panose="02040503050406030204" pitchFamily="18" charset="0"/>
                          </a:rPr>
                          <m:t>2</m:t>
                        </m:r>
                      </m:sup>
                    </m:sSubSup>
                    <m:d>
                      <m:dPr>
                        <m:begChr m:val="["/>
                        <m:endChr m:val="]"/>
                        <m:ctrlPr>
                          <a:rPr lang="en-US" sz="2800" i="1">
                            <a:solidFill>
                              <a:schemeClr val="tx1">
                                <a:alpha val="80000"/>
                              </a:schemeClr>
                            </a:solidFill>
                            <a:effectLst/>
                            <a:latin typeface="Cambria Math" panose="02040503050406030204" pitchFamily="18" charset="0"/>
                          </a:rPr>
                        </m:ctrlPr>
                      </m:dPr>
                      <m:e>
                        <m:m>
                          <m:mPr>
                            <m:mcs>
                              <m:mc>
                                <m:mcPr>
                                  <m:count m:val="3"/>
                                  <m:mcJc m:val="center"/>
                                </m:mcPr>
                              </m:mc>
                            </m:mcs>
                            <m:ctrlPr>
                              <a:rPr lang="en-US" sz="2800" i="1">
                                <a:solidFill>
                                  <a:schemeClr val="tx1">
                                    <a:alpha val="80000"/>
                                  </a:schemeClr>
                                </a:solidFill>
                                <a:effectLst/>
                                <a:latin typeface="Cambria Math" panose="02040503050406030204" pitchFamily="18" charset="0"/>
                              </a:rPr>
                            </m:ctrlPr>
                          </m:mPr>
                          <m:mr>
                            <m:e>
                              <m:r>
                                <a:rPr lang="en-US" sz="2800" i="1">
                                  <a:solidFill>
                                    <a:schemeClr val="tx1">
                                      <a:alpha val="80000"/>
                                    </a:schemeClr>
                                  </a:solidFill>
                                  <a:effectLst/>
                                  <a:latin typeface="Cambria Math" panose="02040503050406030204" pitchFamily="18" charset="0"/>
                                </a:rPr>
                                <m:t>1</m:t>
                              </m:r>
                            </m:e>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mr>
                          <m:mr>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mr>
                          <m:mr>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1</m:t>
                              </m:r>
                            </m:e>
                          </m:mr>
                        </m:m>
                      </m:e>
                    </m:d>
                    <m:r>
                      <a:rPr lang="en-US" sz="2800" i="1">
                        <a:solidFill>
                          <a:schemeClr val="tx1">
                            <a:alpha val="80000"/>
                          </a:schemeClr>
                        </a:solidFill>
                        <a:effectLst/>
                        <a:latin typeface="Cambria Math" panose="02040503050406030204" pitchFamily="18" charset="0"/>
                      </a:rPr>
                      <m:t>,</m:t>
                    </m:r>
                    <m:sSub>
                      <m:sSubPr>
                        <m:ctrlPr>
                          <a:rPr lang="en-US" sz="2800" i="1">
                            <a:solidFill>
                              <a:schemeClr val="tx1">
                                <a:alpha val="80000"/>
                              </a:schemeClr>
                            </a:solidFill>
                            <a:effectLst/>
                            <a:latin typeface="Cambria Math" panose="02040503050406030204" pitchFamily="18" charset="0"/>
                          </a:rPr>
                        </m:ctrlPr>
                      </m:sSubPr>
                      <m:e>
                        <m:acc>
                          <m:accPr>
                            <m:chr m:val="⃑"/>
                            <m:ctrlPr>
                              <a:rPr lang="en-US" sz="2800" i="1">
                                <a:solidFill>
                                  <a:schemeClr val="tx1">
                                    <a:alpha val="80000"/>
                                  </a:schemeClr>
                                </a:solidFill>
                                <a:effectLst/>
                                <a:latin typeface="Cambria Math" panose="02040503050406030204" pitchFamily="18" charset="0"/>
                              </a:rPr>
                            </m:ctrlPr>
                          </m:accPr>
                          <m:e>
                            <m:acc>
                              <m:accPr>
                                <m:chr m:val="⃑"/>
                                <m:ctrlPr>
                                  <a:rPr lang="en-US" sz="2800" i="1">
                                    <a:solidFill>
                                      <a:schemeClr val="tx1">
                                        <a:alpha val="80000"/>
                                      </a:schemeClr>
                                    </a:solidFill>
                                    <a:effectLst/>
                                    <a:latin typeface="Cambria Math" panose="02040503050406030204" pitchFamily="18" charset="0"/>
                                  </a:rPr>
                                </m:ctrlPr>
                              </m:accPr>
                              <m:e>
                                <m:r>
                                  <a:rPr lang="en-US" sz="2800" i="1">
                                    <a:solidFill>
                                      <a:schemeClr val="tx1">
                                        <a:alpha val="80000"/>
                                      </a:schemeClr>
                                    </a:solidFill>
                                    <a:effectLst/>
                                    <a:latin typeface="Cambria Math" panose="02040503050406030204" pitchFamily="18" charset="0"/>
                                  </a:rPr>
                                  <m:t>𝐼</m:t>
                                </m:r>
                              </m:e>
                            </m:acc>
                          </m:e>
                        </m:acc>
                      </m:e>
                      <m:sub>
                        <m:r>
                          <a:rPr lang="en-US" sz="2800" i="1">
                            <a:solidFill>
                              <a:schemeClr val="tx1">
                                <a:alpha val="80000"/>
                              </a:schemeClr>
                            </a:solidFill>
                            <a:effectLst/>
                            <a:latin typeface="Cambria Math" panose="02040503050406030204" pitchFamily="18" charset="0"/>
                          </a:rPr>
                          <m:t>𝐵</m:t>
                        </m:r>
                      </m:sub>
                    </m:sSub>
                    <m:r>
                      <a:rPr lang="en-US" sz="2800" i="1">
                        <a:solidFill>
                          <a:schemeClr val="tx1">
                            <a:alpha val="80000"/>
                          </a:schemeClr>
                        </a:solidFill>
                        <a:effectLst/>
                        <a:latin typeface="Cambria Math" panose="02040503050406030204" pitchFamily="18" charset="0"/>
                      </a:rPr>
                      <m:t>=</m:t>
                    </m:r>
                    <m:f>
                      <m:fPr>
                        <m:ctrlPr>
                          <a:rPr lang="en-US" sz="2800" i="1">
                            <a:solidFill>
                              <a:schemeClr val="tx1">
                                <a:alpha val="80000"/>
                              </a:schemeClr>
                            </a:solidFill>
                            <a:effectLst/>
                            <a:latin typeface="Cambria Math" panose="02040503050406030204" pitchFamily="18" charset="0"/>
                          </a:rPr>
                        </m:ctrlPr>
                      </m:fPr>
                      <m:num>
                        <m:r>
                          <a:rPr lang="en-US" sz="2800" i="1">
                            <a:solidFill>
                              <a:schemeClr val="tx1">
                                <a:alpha val="80000"/>
                              </a:schemeClr>
                            </a:solidFill>
                            <a:effectLst/>
                            <a:latin typeface="Cambria Math" panose="02040503050406030204" pitchFamily="18" charset="0"/>
                          </a:rPr>
                          <m:t>1</m:t>
                        </m:r>
                      </m:num>
                      <m:den>
                        <m:r>
                          <a:rPr lang="en-US" sz="2800" i="1">
                            <a:solidFill>
                              <a:schemeClr val="tx1">
                                <a:alpha val="80000"/>
                              </a:schemeClr>
                            </a:solidFill>
                            <a:effectLst/>
                            <a:latin typeface="Cambria Math" panose="02040503050406030204" pitchFamily="18" charset="0"/>
                          </a:rPr>
                          <m:t>3</m:t>
                        </m:r>
                      </m:den>
                    </m:f>
                    <m:sSub>
                      <m:sSubPr>
                        <m:ctrlPr>
                          <a:rPr lang="en-US" sz="2800" i="1">
                            <a:solidFill>
                              <a:schemeClr val="tx1">
                                <a:alpha val="80000"/>
                              </a:schemeClr>
                            </a:solidFill>
                            <a:effectLst/>
                            <a:latin typeface="Cambria Math" panose="02040503050406030204" pitchFamily="18" charset="0"/>
                          </a:rPr>
                        </m:ctrlPr>
                      </m:sSubPr>
                      <m:e>
                        <m:r>
                          <a:rPr lang="en-US" sz="2800" i="1">
                            <a:solidFill>
                              <a:schemeClr val="tx1">
                                <a:alpha val="80000"/>
                              </a:schemeClr>
                            </a:solidFill>
                            <a:effectLst/>
                            <a:latin typeface="Cambria Math" panose="02040503050406030204" pitchFamily="18" charset="0"/>
                          </a:rPr>
                          <m:t>𝑚</m:t>
                        </m:r>
                      </m:e>
                      <m:sub>
                        <m:r>
                          <a:rPr lang="en-US" sz="2800" i="1">
                            <a:solidFill>
                              <a:schemeClr val="tx1">
                                <a:alpha val="80000"/>
                              </a:schemeClr>
                            </a:solidFill>
                            <a:effectLst/>
                            <a:latin typeface="Cambria Math" panose="02040503050406030204" pitchFamily="18" charset="0"/>
                          </a:rPr>
                          <m:t>𝐵</m:t>
                        </m:r>
                      </m:sub>
                    </m:sSub>
                    <m:sSubSup>
                      <m:sSubSupPr>
                        <m:ctrlPr>
                          <a:rPr lang="en-US" sz="2800" i="1">
                            <a:solidFill>
                              <a:schemeClr val="tx1">
                                <a:alpha val="80000"/>
                              </a:schemeClr>
                            </a:solidFill>
                            <a:effectLst/>
                            <a:latin typeface="Cambria Math" panose="02040503050406030204" pitchFamily="18" charset="0"/>
                          </a:rPr>
                        </m:ctrlPr>
                      </m:sSubSupPr>
                      <m:e>
                        <m:r>
                          <a:rPr lang="en-US" sz="2800" i="1">
                            <a:solidFill>
                              <a:schemeClr val="tx1">
                                <a:alpha val="80000"/>
                              </a:schemeClr>
                            </a:solidFill>
                            <a:effectLst/>
                            <a:latin typeface="Cambria Math" panose="02040503050406030204" pitchFamily="18" charset="0"/>
                          </a:rPr>
                          <m:t>𝐿</m:t>
                        </m:r>
                      </m:e>
                      <m:sub>
                        <m:r>
                          <a:rPr lang="en-US" sz="2800" i="1">
                            <a:solidFill>
                              <a:schemeClr val="tx1">
                                <a:alpha val="80000"/>
                              </a:schemeClr>
                            </a:solidFill>
                            <a:effectLst/>
                            <a:latin typeface="Cambria Math" panose="02040503050406030204" pitchFamily="18" charset="0"/>
                          </a:rPr>
                          <m:t>𝐴</m:t>
                        </m:r>
                      </m:sub>
                      <m:sup>
                        <m:r>
                          <a:rPr lang="en-US" sz="2800" i="1">
                            <a:solidFill>
                              <a:schemeClr val="tx1">
                                <a:alpha val="80000"/>
                              </a:schemeClr>
                            </a:solidFill>
                            <a:effectLst/>
                            <a:latin typeface="Cambria Math" panose="02040503050406030204" pitchFamily="18" charset="0"/>
                          </a:rPr>
                          <m:t>2</m:t>
                        </m:r>
                      </m:sup>
                    </m:sSubSup>
                    <m:d>
                      <m:dPr>
                        <m:ctrlPr>
                          <a:rPr lang="en-US" sz="2800" i="1">
                            <a:solidFill>
                              <a:schemeClr val="tx1">
                                <a:alpha val="80000"/>
                              </a:schemeClr>
                            </a:solidFill>
                            <a:effectLst/>
                            <a:latin typeface="Cambria Math" panose="02040503050406030204" pitchFamily="18" charset="0"/>
                          </a:rPr>
                        </m:ctrlPr>
                      </m:dPr>
                      <m:e>
                        <m:sSubSup>
                          <m:sSubSupPr>
                            <m:ctrlPr>
                              <a:rPr lang="en-US" sz="2800" i="1">
                                <a:solidFill>
                                  <a:schemeClr val="tx1">
                                    <a:alpha val="80000"/>
                                  </a:schemeClr>
                                </a:solidFill>
                                <a:effectLst/>
                                <a:latin typeface="Cambria Math" panose="02040503050406030204" pitchFamily="18" charset="0"/>
                              </a:rPr>
                            </m:ctrlPr>
                          </m:sSubSupPr>
                          <m:e>
                            <m:acc>
                              <m:accPr>
                                <m:chr m:val="̂"/>
                                <m:ctrlPr>
                                  <a:rPr lang="en-US" sz="2800" i="1">
                                    <a:solidFill>
                                      <a:schemeClr val="tx1">
                                        <a:alpha val="80000"/>
                                      </a:schemeClr>
                                    </a:solidFill>
                                    <a:effectLst/>
                                    <a:latin typeface="Cambria Math" panose="02040503050406030204" pitchFamily="18" charset="0"/>
                                  </a:rPr>
                                </m:ctrlPr>
                              </m:accPr>
                              <m:e>
                                <m:r>
                                  <a:rPr lang="en-US" sz="2800" i="1">
                                    <a:solidFill>
                                      <a:schemeClr val="tx1">
                                        <a:alpha val="80000"/>
                                      </a:schemeClr>
                                    </a:solidFill>
                                    <a:effectLst/>
                                    <a:latin typeface="Cambria Math" panose="02040503050406030204" pitchFamily="18" charset="0"/>
                                  </a:rPr>
                                  <m:t>𝑏</m:t>
                                </m:r>
                              </m:e>
                            </m:acc>
                          </m:e>
                          <m:sub>
                            <m:r>
                              <a:rPr lang="en-US" sz="2800" i="1">
                                <a:solidFill>
                                  <a:schemeClr val="tx1">
                                    <a:alpha val="80000"/>
                                  </a:schemeClr>
                                </a:solidFill>
                                <a:effectLst/>
                                <a:latin typeface="Cambria Math" panose="02040503050406030204" pitchFamily="18" charset="0"/>
                              </a:rPr>
                              <m:t>1</m:t>
                            </m:r>
                          </m:sub>
                          <m:sup>
                            <m:r>
                              <a:rPr lang="en-US" sz="2800" i="1">
                                <a:solidFill>
                                  <a:schemeClr val="tx1">
                                    <a:alpha val="80000"/>
                                  </a:schemeClr>
                                </a:solidFill>
                                <a:effectLst/>
                                <a:latin typeface="Cambria Math" panose="02040503050406030204" pitchFamily="18" charset="0"/>
                              </a:rPr>
                              <m:t>2</m:t>
                            </m:r>
                          </m:sup>
                        </m:sSubSup>
                        <m:r>
                          <a:rPr lang="en-US" sz="2800" i="1">
                            <a:solidFill>
                              <a:schemeClr val="tx1">
                                <a:alpha val="80000"/>
                              </a:schemeClr>
                            </a:solidFill>
                            <a:effectLst/>
                            <a:latin typeface="Cambria Math" panose="02040503050406030204" pitchFamily="18" charset="0"/>
                          </a:rPr>
                          <m:t>+</m:t>
                        </m:r>
                        <m:sSubSup>
                          <m:sSubSupPr>
                            <m:ctrlPr>
                              <a:rPr lang="en-US" sz="2800" i="1">
                                <a:solidFill>
                                  <a:schemeClr val="tx1">
                                    <a:alpha val="80000"/>
                                  </a:schemeClr>
                                </a:solidFill>
                                <a:effectLst/>
                                <a:latin typeface="Cambria Math" panose="02040503050406030204" pitchFamily="18" charset="0"/>
                              </a:rPr>
                            </m:ctrlPr>
                          </m:sSubSupPr>
                          <m:e>
                            <m:acc>
                              <m:accPr>
                                <m:chr m:val="̂"/>
                                <m:ctrlPr>
                                  <a:rPr lang="en-US" sz="2800" i="1">
                                    <a:solidFill>
                                      <a:schemeClr val="tx1">
                                        <a:alpha val="80000"/>
                                      </a:schemeClr>
                                    </a:solidFill>
                                    <a:effectLst/>
                                    <a:latin typeface="Cambria Math" panose="02040503050406030204" pitchFamily="18" charset="0"/>
                                  </a:rPr>
                                </m:ctrlPr>
                              </m:accPr>
                              <m:e>
                                <m:r>
                                  <a:rPr lang="en-US" sz="2800" i="1">
                                    <a:solidFill>
                                      <a:schemeClr val="tx1">
                                        <a:alpha val="80000"/>
                                      </a:schemeClr>
                                    </a:solidFill>
                                    <a:effectLst/>
                                    <a:latin typeface="Cambria Math" panose="02040503050406030204" pitchFamily="18" charset="0"/>
                                  </a:rPr>
                                  <m:t>𝑏</m:t>
                                </m:r>
                              </m:e>
                            </m:acc>
                          </m:e>
                          <m:sub>
                            <m:r>
                              <a:rPr lang="en-US" sz="2800" i="1">
                                <a:solidFill>
                                  <a:schemeClr val="tx1">
                                    <a:alpha val="80000"/>
                                  </a:schemeClr>
                                </a:solidFill>
                                <a:effectLst/>
                                <a:latin typeface="Cambria Math" panose="02040503050406030204" pitchFamily="18" charset="0"/>
                              </a:rPr>
                              <m:t>3</m:t>
                            </m:r>
                          </m:sub>
                          <m:sup>
                            <m:r>
                              <a:rPr lang="en-US" sz="2800" i="1">
                                <a:solidFill>
                                  <a:schemeClr val="tx1">
                                    <a:alpha val="80000"/>
                                  </a:schemeClr>
                                </a:solidFill>
                                <a:effectLst/>
                                <a:latin typeface="Cambria Math" panose="02040503050406030204" pitchFamily="18" charset="0"/>
                              </a:rPr>
                              <m:t>2</m:t>
                            </m:r>
                          </m:sup>
                        </m:sSubSup>
                      </m:e>
                    </m:d>
                  </m:oMath>
                </a14:m>
                <a:endParaRPr lang="en-US" dirty="0"/>
              </a:p>
              <a:p>
                <a14:m>
                  <m:oMath xmlns:m="http://schemas.openxmlformats.org/officeDocument/2006/math">
                    <m:sSub>
                      <m:sSubPr>
                        <m:ctrlPr>
                          <a:rPr lang="en-US" sz="2800" i="1" smtClean="0">
                            <a:solidFill>
                              <a:schemeClr val="tx1">
                                <a:alpha val="80000"/>
                              </a:schemeClr>
                            </a:solidFill>
                            <a:effectLst/>
                            <a:latin typeface="Cambria Math" panose="02040503050406030204" pitchFamily="18" charset="0"/>
                          </a:rPr>
                        </m:ctrlPr>
                      </m:sSubPr>
                      <m:e>
                        <m:r>
                          <a:rPr lang="en-US" sz="2800" i="1">
                            <a:solidFill>
                              <a:schemeClr val="tx1">
                                <a:alpha val="80000"/>
                              </a:schemeClr>
                            </a:solidFill>
                            <a:effectLst/>
                            <a:latin typeface="Cambria Math" panose="02040503050406030204" pitchFamily="18" charset="0"/>
                          </a:rPr>
                          <m:t>𝐼</m:t>
                        </m:r>
                      </m:e>
                      <m:sub>
                        <m:r>
                          <a:rPr lang="en-US" sz="2800" i="1">
                            <a:solidFill>
                              <a:schemeClr val="tx1">
                                <a:alpha val="80000"/>
                              </a:schemeClr>
                            </a:solidFill>
                            <a:effectLst/>
                            <a:latin typeface="Cambria Math" panose="02040503050406030204" pitchFamily="18" charset="0"/>
                          </a:rPr>
                          <m:t>𝐶</m:t>
                        </m:r>
                      </m:sub>
                    </m:sSub>
                    <m:r>
                      <a:rPr lang="en-US" sz="2800" i="1">
                        <a:solidFill>
                          <a:schemeClr val="tx1">
                            <a:alpha val="80000"/>
                          </a:schemeClr>
                        </a:solidFill>
                        <a:effectLst/>
                        <a:latin typeface="Cambria Math" panose="02040503050406030204" pitchFamily="18" charset="0"/>
                      </a:rPr>
                      <m:t>=</m:t>
                    </m:r>
                    <m:f>
                      <m:fPr>
                        <m:ctrlPr>
                          <a:rPr lang="en-US" sz="2800" i="1">
                            <a:solidFill>
                              <a:schemeClr val="tx1">
                                <a:alpha val="80000"/>
                              </a:schemeClr>
                            </a:solidFill>
                            <a:effectLst/>
                            <a:latin typeface="Cambria Math" panose="02040503050406030204" pitchFamily="18" charset="0"/>
                          </a:rPr>
                        </m:ctrlPr>
                      </m:fPr>
                      <m:num>
                        <m:r>
                          <a:rPr lang="en-US" sz="2800" i="1">
                            <a:solidFill>
                              <a:schemeClr val="tx1">
                                <a:alpha val="80000"/>
                              </a:schemeClr>
                            </a:solidFill>
                            <a:effectLst/>
                            <a:latin typeface="Cambria Math" panose="02040503050406030204" pitchFamily="18" charset="0"/>
                          </a:rPr>
                          <m:t>1</m:t>
                        </m:r>
                      </m:num>
                      <m:den>
                        <m:r>
                          <a:rPr lang="en-US" sz="2800" i="1">
                            <a:solidFill>
                              <a:schemeClr val="tx1">
                                <a:alpha val="80000"/>
                              </a:schemeClr>
                            </a:solidFill>
                            <a:effectLst/>
                            <a:latin typeface="Cambria Math" panose="02040503050406030204" pitchFamily="18" charset="0"/>
                          </a:rPr>
                          <m:t>3</m:t>
                        </m:r>
                      </m:den>
                    </m:f>
                    <m:sSub>
                      <m:sSubPr>
                        <m:ctrlPr>
                          <a:rPr lang="en-US" sz="2800" i="1">
                            <a:solidFill>
                              <a:schemeClr val="tx1">
                                <a:alpha val="80000"/>
                              </a:schemeClr>
                            </a:solidFill>
                            <a:effectLst/>
                            <a:latin typeface="Cambria Math" panose="02040503050406030204" pitchFamily="18" charset="0"/>
                          </a:rPr>
                        </m:ctrlPr>
                      </m:sSubPr>
                      <m:e>
                        <m:r>
                          <a:rPr lang="en-US" sz="2800" i="1">
                            <a:solidFill>
                              <a:schemeClr val="tx1">
                                <a:alpha val="80000"/>
                              </a:schemeClr>
                            </a:solidFill>
                            <a:effectLst/>
                            <a:latin typeface="Cambria Math" panose="02040503050406030204" pitchFamily="18" charset="0"/>
                          </a:rPr>
                          <m:t>𝑚</m:t>
                        </m:r>
                      </m:e>
                      <m:sub>
                        <m:r>
                          <a:rPr lang="en-US" sz="2800" i="1">
                            <a:solidFill>
                              <a:schemeClr val="tx1">
                                <a:alpha val="80000"/>
                              </a:schemeClr>
                            </a:solidFill>
                            <a:effectLst/>
                            <a:latin typeface="Cambria Math" panose="02040503050406030204" pitchFamily="18" charset="0"/>
                          </a:rPr>
                          <m:t>𝐶</m:t>
                        </m:r>
                      </m:sub>
                    </m:sSub>
                    <m:sSubSup>
                      <m:sSubSupPr>
                        <m:ctrlPr>
                          <a:rPr lang="en-US" sz="2800" i="1">
                            <a:solidFill>
                              <a:schemeClr val="tx1">
                                <a:alpha val="80000"/>
                              </a:schemeClr>
                            </a:solidFill>
                            <a:effectLst/>
                            <a:latin typeface="Cambria Math" panose="02040503050406030204" pitchFamily="18" charset="0"/>
                          </a:rPr>
                        </m:ctrlPr>
                      </m:sSubSupPr>
                      <m:e>
                        <m:r>
                          <a:rPr lang="en-US" sz="2800" i="1">
                            <a:solidFill>
                              <a:schemeClr val="tx1">
                                <a:alpha val="80000"/>
                              </a:schemeClr>
                            </a:solidFill>
                            <a:effectLst/>
                            <a:latin typeface="Cambria Math" panose="02040503050406030204" pitchFamily="18" charset="0"/>
                          </a:rPr>
                          <m:t>𝐿</m:t>
                        </m:r>
                      </m:e>
                      <m:sub>
                        <m:r>
                          <a:rPr lang="en-US" sz="2800" i="1">
                            <a:solidFill>
                              <a:schemeClr val="tx1">
                                <a:alpha val="80000"/>
                              </a:schemeClr>
                            </a:solidFill>
                            <a:effectLst/>
                            <a:latin typeface="Cambria Math" panose="02040503050406030204" pitchFamily="18" charset="0"/>
                          </a:rPr>
                          <m:t>𝐵</m:t>
                        </m:r>
                      </m:sub>
                      <m:sup>
                        <m:r>
                          <a:rPr lang="en-US" sz="2800" i="1">
                            <a:solidFill>
                              <a:schemeClr val="tx1">
                                <a:alpha val="80000"/>
                              </a:schemeClr>
                            </a:solidFill>
                            <a:effectLst/>
                            <a:latin typeface="Cambria Math" panose="02040503050406030204" pitchFamily="18" charset="0"/>
                          </a:rPr>
                          <m:t>2</m:t>
                        </m:r>
                      </m:sup>
                    </m:sSubSup>
                    <m:d>
                      <m:dPr>
                        <m:begChr m:val="["/>
                        <m:endChr m:val="]"/>
                        <m:ctrlPr>
                          <a:rPr lang="en-US" sz="2800" i="1">
                            <a:solidFill>
                              <a:schemeClr val="tx1">
                                <a:alpha val="80000"/>
                              </a:schemeClr>
                            </a:solidFill>
                            <a:effectLst/>
                            <a:latin typeface="Cambria Math" panose="02040503050406030204" pitchFamily="18" charset="0"/>
                          </a:rPr>
                        </m:ctrlPr>
                      </m:dPr>
                      <m:e>
                        <m:m>
                          <m:mPr>
                            <m:mcs>
                              <m:mc>
                                <m:mcPr>
                                  <m:count m:val="3"/>
                                  <m:mcJc m:val="center"/>
                                </m:mcPr>
                              </m:mc>
                            </m:mcs>
                            <m:ctrlPr>
                              <a:rPr lang="en-US" sz="2800" i="1">
                                <a:solidFill>
                                  <a:schemeClr val="tx1">
                                    <a:alpha val="80000"/>
                                  </a:schemeClr>
                                </a:solidFill>
                                <a:effectLst/>
                                <a:latin typeface="Cambria Math" panose="02040503050406030204" pitchFamily="18" charset="0"/>
                              </a:rPr>
                            </m:ctrlPr>
                          </m:mPr>
                          <m:mr>
                            <m:e>
                              <m:r>
                                <a:rPr lang="en-US" sz="2800" i="1">
                                  <a:solidFill>
                                    <a:schemeClr val="tx1">
                                      <a:alpha val="80000"/>
                                    </a:schemeClr>
                                  </a:solidFill>
                                  <a:effectLst/>
                                  <a:latin typeface="Cambria Math" panose="02040503050406030204" pitchFamily="18" charset="0"/>
                                </a:rPr>
                                <m:t>1</m:t>
                              </m:r>
                            </m:e>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mr>
                          <m:mr>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mr>
                          <m:mr>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0</m:t>
                              </m:r>
                            </m:e>
                            <m:e>
                              <m:r>
                                <a:rPr lang="en-US" sz="2800" i="1">
                                  <a:solidFill>
                                    <a:schemeClr val="tx1">
                                      <a:alpha val="80000"/>
                                    </a:schemeClr>
                                  </a:solidFill>
                                  <a:effectLst/>
                                  <a:latin typeface="Cambria Math" panose="02040503050406030204" pitchFamily="18" charset="0"/>
                                </a:rPr>
                                <m:t>1</m:t>
                              </m:r>
                            </m:e>
                          </m:mr>
                        </m:m>
                      </m:e>
                    </m:d>
                    <m:r>
                      <a:rPr lang="en-US" sz="2800" i="1">
                        <a:solidFill>
                          <a:schemeClr val="tx1">
                            <a:alpha val="80000"/>
                          </a:schemeClr>
                        </a:solidFill>
                        <a:effectLst/>
                        <a:latin typeface="Cambria Math" panose="02040503050406030204" pitchFamily="18" charset="0"/>
                      </a:rPr>
                      <m:t>,</m:t>
                    </m:r>
                    <m:sSub>
                      <m:sSubPr>
                        <m:ctrlPr>
                          <a:rPr lang="en-US" sz="2800" i="1">
                            <a:solidFill>
                              <a:schemeClr val="tx1">
                                <a:alpha val="80000"/>
                              </a:schemeClr>
                            </a:solidFill>
                            <a:effectLst/>
                            <a:latin typeface="Cambria Math" panose="02040503050406030204" pitchFamily="18" charset="0"/>
                          </a:rPr>
                        </m:ctrlPr>
                      </m:sSubPr>
                      <m:e>
                        <m:acc>
                          <m:accPr>
                            <m:chr m:val="⃑"/>
                            <m:ctrlPr>
                              <a:rPr lang="en-US" sz="2800" i="1">
                                <a:solidFill>
                                  <a:schemeClr val="tx1">
                                    <a:alpha val="80000"/>
                                  </a:schemeClr>
                                </a:solidFill>
                                <a:effectLst/>
                                <a:latin typeface="Cambria Math" panose="02040503050406030204" pitchFamily="18" charset="0"/>
                              </a:rPr>
                            </m:ctrlPr>
                          </m:accPr>
                          <m:e>
                            <m:acc>
                              <m:accPr>
                                <m:chr m:val="⃑"/>
                                <m:ctrlPr>
                                  <a:rPr lang="en-US" sz="2800" i="1">
                                    <a:solidFill>
                                      <a:schemeClr val="tx1">
                                        <a:alpha val="80000"/>
                                      </a:schemeClr>
                                    </a:solidFill>
                                    <a:effectLst/>
                                    <a:latin typeface="Cambria Math" panose="02040503050406030204" pitchFamily="18" charset="0"/>
                                  </a:rPr>
                                </m:ctrlPr>
                              </m:accPr>
                              <m:e>
                                <m:r>
                                  <a:rPr lang="en-US" sz="2800" i="1">
                                    <a:solidFill>
                                      <a:schemeClr val="tx1">
                                        <a:alpha val="80000"/>
                                      </a:schemeClr>
                                    </a:solidFill>
                                    <a:effectLst/>
                                    <a:latin typeface="Cambria Math" panose="02040503050406030204" pitchFamily="18" charset="0"/>
                                  </a:rPr>
                                  <m:t>𝐼</m:t>
                                </m:r>
                              </m:e>
                            </m:acc>
                          </m:e>
                        </m:acc>
                      </m:e>
                      <m:sub>
                        <m:r>
                          <a:rPr lang="en-US" sz="2800" i="1">
                            <a:solidFill>
                              <a:schemeClr val="tx1">
                                <a:alpha val="80000"/>
                              </a:schemeClr>
                            </a:solidFill>
                            <a:effectLst/>
                            <a:latin typeface="Cambria Math" panose="02040503050406030204" pitchFamily="18" charset="0"/>
                          </a:rPr>
                          <m:t>𝐶</m:t>
                        </m:r>
                      </m:sub>
                    </m:sSub>
                    <m:r>
                      <a:rPr lang="en-US" sz="2800" i="1">
                        <a:solidFill>
                          <a:schemeClr val="tx1">
                            <a:alpha val="80000"/>
                          </a:schemeClr>
                        </a:solidFill>
                        <a:effectLst/>
                        <a:latin typeface="Cambria Math" panose="02040503050406030204" pitchFamily="18" charset="0"/>
                      </a:rPr>
                      <m:t>=</m:t>
                    </m:r>
                    <m:f>
                      <m:fPr>
                        <m:ctrlPr>
                          <a:rPr lang="en-US" sz="2800" i="1">
                            <a:solidFill>
                              <a:schemeClr val="tx1">
                                <a:alpha val="80000"/>
                              </a:schemeClr>
                            </a:solidFill>
                            <a:effectLst/>
                            <a:latin typeface="Cambria Math" panose="02040503050406030204" pitchFamily="18" charset="0"/>
                          </a:rPr>
                        </m:ctrlPr>
                      </m:fPr>
                      <m:num>
                        <m:r>
                          <a:rPr lang="en-US" sz="2800" i="1">
                            <a:solidFill>
                              <a:schemeClr val="tx1">
                                <a:alpha val="80000"/>
                              </a:schemeClr>
                            </a:solidFill>
                            <a:effectLst/>
                            <a:latin typeface="Cambria Math" panose="02040503050406030204" pitchFamily="18" charset="0"/>
                          </a:rPr>
                          <m:t>1</m:t>
                        </m:r>
                      </m:num>
                      <m:den>
                        <m:r>
                          <a:rPr lang="en-US" sz="2800" i="1">
                            <a:solidFill>
                              <a:schemeClr val="tx1">
                                <a:alpha val="80000"/>
                              </a:schemeClr>
                            </a:solidFill>
                            <a:effectLst/>
                            <a:latin typeface="Cambria Math" panose="02040503050406030204" pitchFamily="18" charset="0"/>
                          </a:rPr>
                          <m:t>3</m:t>
                        </m:r>
                      </m:den>
                    </m:f>
                    <m:sSub>
                      <m:sSubPr>
                        <m:ctrlPr>
                          <a:rPr lang="en-US" sz="2800" i="1">
                            <a:solidFill>
                              <a:schemeClr val="tx1">
                                <a:alpha val="80000"/>
                              </a:schemeClr>
                            </a:solidFill>
                            <a:effectLst/>
                            <a:latin typeface="Cambria Math" panose="02040503050406030204" pitchFamily="18" charset="0"/>
                          </a:rPr>
                        </m:ctrlPr>
                      </m:sSubPr>
                      <m:e>
                        <m:r>
                          <a:rPr lang="en-US" sz="2800" i="1">
                            <a:solidFill>
                              <a:schemeClr val="tx1">
                                <a:alpha val="80000"/>
                              </a:schemeClr>
                            </a:solidFill>
                            <a:effectLst/>
                            <a:latin typeface="Cambria Math" panose="02040503050406030204" pitchFamily="18" charset="0"/>
                          </a:rPr>
                          <m:t>𝑚</m:t>
                        </m:r>
                      </m:e>
                      <m:sub>
                        <m:r>
                          <a:rPr lang="en-US" sz="2800" i="1">
                            <a:solidFill>
                              <a:schemeClr val="tx1">
                                <a:alpha val="80000"/>
                              </a:schemeClr>
                            </a:solidFill>
                            <a:effectLst/>
                            <a:latin typeface="Cambria Math" panose="02040503050406030204" pitchFamily="18" charset="0"/>
                          </a:rPr>
                          <m:t>𝐶</m:t>
                        </m:r>
                      </m:sub>
                    </m:sSub>
                    <m:sSubSup>
                      <m:sSubSupPr>
                        <m:ctrlPr>
                          <a:rPr lang="en-US" sz="2800" i="1">
                            <a:solidFill>
                              <a:schemeClr val="tx1">
                                <a:alpha val="80000"/>
                              </a:schemeClr>
                            </a:solidFill>
                            <a:effectLst/>
                            <a:latin typeface="Cambria Math" panose="02040503050406030204" pitchFamily="18" charset="0"/>
                          </a:rPr>
                        </m:ctrlPr>
                      </m:sSubSupPr>
                      <m:e>
                        <m:r>
                          <a:rPr lang="en-US" sz="2800" i="1">
                            <a:solidFill>
                              <a:schemeClr val="tx1">
                                <a:alpha val="80000"/>
                              </a:schemeClr>
                            </a:solidFill>
                            <a:effectLst/>
                            <a:latin typeface="Cambria Math" panose="02040503050406030204" pitchFamily="18" charset="0"/>
                          </a:rPr>
                          <m:t>𝐿</m:t>
                        </m:r>
                      </m:e>
                      <m:sub>
                        <m:r>
                          <a:rPr lang="en-US" sz="2800" i="1">
                            <a:solidFill>
                              <a:schemeClr val="tx1">
                                <a:alpha val="80000"/>
                              </a:schemeClr>
                            </a:solidFill>
                            <a:effectLst/>
                            <a:latin typeface="Cambria Math" panose="02040503050406030204" pitchFamily="18" charset="0"/>
                          </a:rPr>
                          <m:t>𝐵</m:t>
                        </m:r>
                      </m:sub>
                      <m:sup>
                        <m:r>
                          <a:rPr lang="en-US" sz="2800" i="1">
                            <a:solidFill>
                              <a:schemeClr val="tx1">
                                <a:alpha val="80000"/>
                              </a:schemeClr>
                            </a:solidFill>
                            <a:effectLst/>
                            <a:latin typeface="Cambria Math" panose="02040503050406030204" pitchFamily="18" charset="0"/>
                          </a:rPr>
                          <m:t>2</m:t>
                        </m:r>
                      </m:sup>
                    </m:sSubSup>
                    <m:d>
                      <m:dPr>
                        <m:ctrlPr>
                          <a:rPr lang="en-US" sz="2800" i="1">
                            <a:solidFill>
                              <a:schemeClr val="tx1">
                                <a:alpha val="80000"/>
                              </a:schemeClr>
                            </a:solidFill>
                            <a:effectLst/>
                            <a:latin typeface="Cambria Math" panose="02040503050406030204" pitchFamily="18" charset="0"/>
                          </a:rPr>
                        </m:ctrlPr>
                      </m:dPr>
                      <m:e>
                        <m:sSubSup>
                          <m:sSubSupPr>
                            <m:ctrlPr>
                              <a:rPr lang="en-US" sz="2800" i="1">
                                <a:solidFill>
                                  <a:schemeClr val="tx1">
                                    <a:alpha val="80000"/>
                                  </a:schemeClr>
                                </a:solidFill>
                                <a:effectLst/>
                                <a:latin typeface="Cambria Math" panose="02040503050406030204" pitchFamily="18" charset="0"/>
                              </a:rPr>
                            </m:ctrlPr>
                          </m:sSubSupPr>
                          <m:e>
                            <m:acc>
                              <m:accPr>
                                <m:chr m:val="̂"/>
                                <m:ctrlPr>
                                  <a:rPr lang="en-US" sz="2800" i="1">
                                    <a:solidFill>
                                      <a:schemeClr val="tx1">
                                        <a:alpha val="80000"/>
                                      </a:schemeClr>
                                    </a:solidFill>
                                    <a:effectLst/>
                                    <a:latin typeface="Cambria Math" panose="02040503050406030204" pitchFamily="18" charset="0"/>
                                  </a:rPr>
                                </m:ctrlPr>
                              </m:accPr>
                              <m:e>
                                <m:r>
                                  <a:rPr lang="en-US" sz="2800" i="1">
                                    <a:solidFill>
                                      <a:schemeClr val="tx1">
                                        <a:alpha val="80000"/>
                                      </a:schemeClr>
                                    </a:solidFill>
                                    <a:effectLst/>
                                    <a:latin typeface="Cambria Math" panose="02040503050406030204" pitchFamily="18" charset="0"/>
                                  </a:rPr>
                                  <m:t>𝑐</m:t>
                                </m:r>
                              </m:e>
                            </m:acc>
                          </m:e>
                          <m:sub>
                            <m:r>
                              <a:rPr lang="en-US" sz="2800" i="1">
                                <a:solidFill>
                                  <a:schemeClr val="tx1">
                                    <a:alpha val="80000"/>
                                  </a:schemeClr>
                                </a:solidFill>
                                <a:effectLst/>
                                <a:latin typeface="Cambria Math" panose="02040503050406030204" pitchFamily="18" charset="0"/>
                              </a:rPr>
                              <m:t>1</m:t>
                            </m:r>
                          </m:sub>
                          <m:sup>
                            <m:r>
                              <a:rPr lang="en-US" sz="2800" i="1">
                                <a:solidFill>
                                  <a:schemeClr val="tx1">
                                    <a:alpha val="80000"/>
                                  </a:schemeClr>
                                </a:solidFill>
                                <a:effectLst/>
                                <a:latin typeface="Cambria Math" panose="02040503050406030204" pitchFamily="18" charset="0"/>
                              </a:rPr>
                              <m:t>2</m:t>
                            </m:r>
                          </m:sup>
                        </m:sSubSup>
                        <m:r>
                          <a:rPr lang="en-US" sz="2800" i="1">
                            <a:solidFill>
                              <a:schemeClr val="tx1">
                                <a:alpha val="80000"/>
                              </a:schemeClr>
                            </a:solidFill>
                            <a:effectLst/>
                            <a:latin typeface="Cambria Math" panose="02040503050406030204" pitchFamily="18" charset="0"/>
                          </a:rPr>
                          <m:t>+</m:t>
                        </m:r>
                        <m:sSubSup>
                          <m:sSubSupPr>
                            <m:ctrlPr>
                              <a:rPr lang="en-US" sz="2800" i="1">
                                <a:solidFill>
                                  <a:schemeClr val="tx1">
                                    <a:alpha val="80000"/>
                                  </a:schemeClr>
                                </a:solidFill>
                                <a:effectLst/>
                                <a:latin typeface="Cambria Math" panose="02040503050406030204" pitchFamily="18" charset="0"/>
                              </a:rPr>
                            </m:ctrlPr>
                          </m:sSubSupPr>
                          <m:e>
                            <m:acc>
                              <m:accPr>
                                <m:chr m:val="̂"/>
                                <m:ctrlPr>
                                  <a:rPr lang="en-US" sz="2800" i="1">
                                    <a:solidFill>
                                      <a:schemeClr val="tx1">
                                        <a:alpha val="80000"/>
                                      </a:schemeClr>
                                    </a:solidFill>
                                    <a:effectLst/>
                                    <a:latin typeface="Cambria Math" panose="02040503050406030204" pitchFamily="18" charset="0"/>
                                  </a:rPr>
                                </m:ctrlPr>
                              </m:accPr>
                              <m:e>
                                <m:r>
                                  <a:rPr lang="en-US" sz="2800" i="1">
                                    <a:solidFill>
                                      <a:schemeClr val="tx1">
                                        <a:alpha val="80000"/>
                                      </a:schemeClr>
                                    </a:solidFill>
                                    <a:effectLst/>
                                    <a:latin typeface="Cambria Math" panose="02040503050406030204" pitchFamily="18" charset="0"/>
                                  </a:rPr>
                                  <m:t>𝑐</m:t>
                                </m:r>
                              </m:e>
                            </m:acc>
                          </m:e>
                          <m:sub>
                            <m:r>
                              <a:rPr lang="en-US" sz="2800" i="1">
                                <a:solidFill>
                                  <a:schemeClr val="tx1">
                                    <a:alpha val="80000"/>
                                  </a:schemeClr>
                                </a:solidFill>
                                <a:effectLst/>
                                <a:latin typeface="Cambria Math" panose="02040503050406030204" pitchFamily="18" charset="0"/>
                              </a:rPr>
                              <m:t>3</m:t>
                            </m:r>
                          </m:sub>
                          <m:sup>
                            <m:r>
                              <a:rPr lang="en-US" sz="2800" i="1">
                                <a:solidFill>
                                  <a:schemeClr val="tx1">
                                    <a:alpha val="80000"/>
                                  </a:schemeClr>
                                </a:solidFill>
                                <a:effectLst/>
                                <a:latin typeface="Cambria Math" panose="02040503050406030204" pitchFamily="18" charset="0"/>
                              </a:rPr>
                              <m:t>2</m:t>
                            </m:r>
                          </m:sup>
                        </m:sSubSup>
                      </m:e>
                    </m:d>
                  </m:oMath>
                </a14:m>
                <a:endParaRPr lang="en-US" dirty="0"/>
              </a:p>
            </p:txBody>
          </p:sp>
        </mc:Choice>
        <mc:Fallback xmlns="">
          <p:sp>
            <p:nvSpPr>
              <p:cNvPr id="3" name="Content Placeholder 2">
                <a:extLst>
                  <a:ext uri="{FF2B5EF4-FFF2-40B4-BE49-F238E27FC236}">
                    <a16:creationId xmlns:a16="http://schemas.microsoft.com/office/drawing/2014/main" id="{FF151266-6E29-6859-9178-D27E25B75ABB}"/>
                  </a:ext>
                </a:extLst>
              </p:cNvPr>
              <p:cNvSpPr>
                <a:spLocks noGrp="1" noRot="1" noChangeAspect="1" noMove="1" noResize="1" noEditPoints="1" noAdjustHandles="1" noChangeArrowheads="1" noChangeShapeType="1" noTextEdit="1"/>
              </p:cNvSpPr>
              <p:nvPr>
                <p:ph sz="half" idx="1"/>
              </p:nvPr>
            </p:nvSpPr>
            <p:spPr>
              <a:blipFill>
                <a:blip r:embed="rId3"/>
                <a:stretch>
                  <a:fillRect l="-2118" t="-224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FBE8D3A-B2B8-35E1-E7FE-C878F62C626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03249" y="1562847"/>
            <a:ext cx="3732305" cy="373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1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957F-C959-1B7D-811A-7D4DD311BC10}"/>
              </a:ext>
            </a:extLst>
          </p:cNvPr>
          <p:cNvSpPr>
            <a:spLocks noGrp="1"/>
          </p:cNvSpPr>
          <p:nvPr>
            <p:ph type="title"/>
          </p:nvPr>
        </p:nvSpPr>
        <p:spPr/>
        <p:txBody>
          <a:bodyPr/>
          <a:lstStyle/>
          <a:p>
            <a:r>
              <a:rPr lang="en-US" dirty="0"/>
              <a:t>Theory and Procedure: Moment of Inertia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151266-6E29-6859-9178-D27E25B75ABB}"/>
                  </a:ext>
                </a:extLst>
              </p:cNvPr>
              <p:cNvSpPr>
                <a:spLocks noGrp="1"/>
              </p:cNvSpPr>
              <p:nvPr>
                <p:ph sz="half" idx="1"/>
              </p:nvPr>
            </p:nvSpPr>
            <p:spPr/>
            <p:txBody>
              <a:bodyPr>
                <a:normAutofit fontScale="85000" lnSpcReduction="10000"/>
              </a:bodyPr>
              <a:lstStyle/>
              <a:p>
                <a:pPr marL="0" indent="0">
                  <a:buNone/>
                </a:pPr>
                <a:r>
                  <a:rPr lang="en-US" dirty="0" err="1"/>
                  <a:t>Intertia</a:t>
                </a:r>
                <a:r>
                  <a:rPr lang="en-US" dirty="0"/>
                  <a:t> </a:t>
                </a:r>
                <a:r>
                  <a:rPr lang="en-US" dirty="0" err="1"/>
                  <a:t>Dyadics</a:t>
                </a:r>
                <a:endParaRPr lang="en-US" dirty="0"/>
              </a:p>
              <a:p>
                <a14:m>
                  <m:oMath xmlns:m="http://schemas.openxmlformats.org/officeDocument/2006/math">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sub>
                            </m:sSub>
                          </m:e>
                        </m:acc>
                      </m:e>
                    </m:ac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3</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𝐵</m:t>
                        </m:r>
                      </m:sub>
                    </m:sSub>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𝐴</m:t>
                        </m:r>
                      </m:sub>
                      <m:sup>
                        <m:r>
                          <a:rPr lang="en-US">
                            <a:latin typeface="Cambria Math" panose="02040503050406030204" pitchFamily="18" charset="0"/>
                          </a:rPr>
                          <m:t>2</m:t>
                        </m:r>
                      </m:sup>
                    </m:sSubSup>
                    <m:d>
                      <m:dPr>
                        <m:begChr m:val="["/>
                        <m:endChr m:val=""/>
                        <m:ctrlPr>
                          <a:rPr lang="en-US" i="1">
                            <a:latin typeface="Cambria Math" panose="02040503050406030204" pitchFamily="18" charset="0"/>
                          </a:rPr>
                        </m:ctrlPr>
                      </m:dPr>
                      <m:e>
                        <m:d>
                          <m:dPr>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ˆ"/>
                                            <m:ctrlPr>
                                              <a:rPr lang="en-US" i="1">
                                                <a:latin typeface="Cambria Math" panose="02040503050406030204" pitchFamily="18" charset="0"/>
                                              </a:rPr>
                                            </m:ctrlPr>
                                          </m:accPr>
                                          <m:e>
                                            <m:r>
                                              <a:rPr lang="en-US" i="1">
                                                <a:latin typeface="Cambria Math" panose="02040503050406030204" pitchFamily="18" charset="0"/>
                                              </a:rPr>
                                              <m:t>𝑎</m:t>
                                            </m:r>
                                          </m:e>
                                        </m:acc>
                                      </m:e>
                                      <m:sub>
                                        <m:r>
                                          <a:rPr lang="en-US">
                                            <a:latin typeface="Cambria Math" panose="02040503050406030204" pitchFamily="18" charset="0"/>
                                          </a:rPr>
                                          <m:t>1</m:t>
                                        </m:r>
                                      </m:sub>
                                    </m:sSub>
                                    <m:r>
                                      <m:rPr>
                                        <m:sty m:val="p"/>
                                      </m:rPr>
                                      <a:rPr lang="en-US">
                                        <a:latin typeface="Cambria Math" panose="02040503050406030204" pitchFamily="18" charset="0"/>
                                      </a:rPr>
                                      <m:t>co</m:t>
                                    </m:r>
                                    <m:func>
                                      <m:funcPr>
                                        <m:ctrlPr>
                                          <a:rPr lang="en-US" i="1">
                                            <a:latin typeface="Cambria Math" panose="02040503050406030204" pitchFamily="18" charset="0"/>
                                          </a:rPr>
                                        </m:ctrlPr>
                                      </m:funcPr>
                                      <m:fName>
                                        <m:r>
                                          <m:rPr>
                                            <m:sty m:val="p"/>
                                          </m:rPr>
                                          <a:rPr lang="en-US">
                                            <a:latin typeface="Cambria Math" panose="02040503050406030204" pitchFamily="18" charset="0"/>
                                          </a:rPr>
                                          <m:t>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1</m:t>
                                                </m:r>
                                              </m:sub>
                                            </m:sSub>
                                          </m:e>
                                        </m:d>
                                      </m:e>
                                    </m:func>
                                  </m:e>
                                </m:d>
                              </m:e>
                              <m:sup>
                                <m:r>
                                  <a:rPr lang="en-US">
                                    <a:latin typeface="Cambria Math" panose="02040503050406030204" pitchFamily="18" charset="0"/>
                                  </a:rPr>
                                  <m:t>2</m:t>
                                </m:r>
                              </m:sup>
                            </m:sSup>
                          </m:e>
                        </m:d>
                      </m:e>
                    </m:d>
                    <m:d>
                      <m:dPr>
                        <m:begChr m:val=""/>
                        <m:endChr m:val="]"/>
                        <m:ctrlPr>
                          <a:rPr lang="en-US" i="1">
                            <a:latin typeface="Cambria Math" panose="02040503050406030204" pitchFamily="18" charset="0"/>
                          </a:rPr>
                        </m:ctrlPr>
                      </m:dPr>
                      <m:e>
                        <m:d>
                          <m:dPr>
                            <m:begChr m:val=""/>
                            <m:ctrlPr>
                              <a:rPr lang="en-US" i="1">
                                <a:latin typeface="Cambria Math" panose="02040503050406030204" pitchFamily="18" charset="0"/>
                              </a:rPr>
                            </m:ctrlPr>
                          </m:dPr>
                          <m:e>
                            <m:r>
                              <a:rPr lang="en-US">
                                <a:latin typeface="Cambria Math" panose="02040503050406030204" pitchFamily="18" charset="0"/>
                              </a:rPr>
                              <m:t>+2</m:t>
                            </m:r>
                            <m:r>
                              <m:rPr>
                                <m:sty m:val="p"/>
                              </m:rPr>
                              <a:rPr lang="en-US">
                                <a:latin typeface="Cambria Math" panose="02040503050406030204" pitchFamily="18" charset="0"/>
                              </a:rPr>
                              <m:t>si</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d>
                                  <m:dPr>
                                    <m:ctrlPr>
                                      <a:rPr lang="en-US" i="1">
                                        <a:latin typeface="Cambria Math" panose="02040503050406030204" pitchFamily="18" charset="0"/>
                                      </a:rPr>
                                    </m:ctrlPr>
                                  </m:dPr>
                                  <m:e>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1</m:t>
                                        </m:r>
                                      </m:sub>
                                    </m:sSub>
                                  </m:e>
                                </m:d>
                              </m:e>
                            </m:func>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ˆ"/>
                                            <m:ctrlPr>
                                              <a:rPr lang="en-US" i="1">
                                                <a:latin typeface="Cambria Math" panose="02040503050406030204" pitchFamily="18" charset="0"/>
                                              </a:rPr>
                                            </m:ctrlPr>
                                          </m:accPr>
                                          <m:e>
                                            <m:r>
                                              <a:rPr lang="en-US" i="1">
                                                <a:latin typeface="Cambria Math" panose="02040503050406030204" pitchFamily="18" charset="0"/>
                                              </a:rPr>
                                              <m:t>𝑎</m:t>
                                            </m:r>
                                          </m:e>
                                        </m:acc>
                                      </m:e>
                                      <m:sub>
                                        <m:r>
                                          <a:rPr lang="en-US">
                                            <a:latin typeface="Cambria Math" panose="02040503050406030204" pitchFamily="18" charset="0"/>
                                          </a:rPr>
                                          <m:t>2</m:t>
                                        </m:r>
                                      </m:sub>
                                    </m:sSub>
                                    <m:r>
                                      <m:rPr>
                                        <m:sty m:val="p"/>
                                      </m:rPr>
                                      <a:rPr lang="en-US">
                                        <a:latin typeface="Cambria Math" panose="02040503050406030204" pitchFamily="18" charset="0"/>
                                      </a:rPr>
                                      <m:t>si</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1</m:t>
                                                </m:r>
                                              </m:sub>
                                            </m:sSub>
                                          </m:e>
                                        </m:d>
                                      </m:e>
                                    </m:func>
                                  </m:e>
                                </m:d>
                              </m:e>
                              <m:sup>
                                <m:r>
                                  <a:rPr lang="en-US">
                                    <a:latin typeface="Cambria Math" panose="02040503050406030204" pitchFamily="18" charset="0"/>
                                  </a:rPr>
                                  <m:t>2</m:t>
                                </m:r>
                              </m:sup>
                            </m:sSup>
                          </m:e>
                        </m:d>
                        <m:r>
                          <a:rPr lang="en-US">
                            <a:latin typeface="Cambria Math" panose="02040503050406030204" pitchFamily="18" charset="0"/>
                          </a:rPr>
                          <m:t>+</m:t>
                        </m:r>
                        <m:sSubSup>
                          <m:sSubSupPr>
                            <m:ctrlPr>
                              <a:rPr lang="en-US" i="1">
                                <a:latin typeface="Cambria Math" panose="02040503050406030204" pitchFamily="18" charset="0"/>
                              </a:rPr>
                            </m:ctrlPr>
                          </m:sSubSupPr>
                          <m:e>
                            <m:acc>
                              <m:accPr>
                                <m:chr m:val="ˆ"/>
                                <m:ctrlPr>
                                  <a:rPr lang="en-US" i="1">
                                    <a:latin typeface="Cambria Math" panose="02040503050406030204" pitchFamily="18" charset="0"/>
                                  </a:rPr>
                                </m:ctrlPr>
                              </m:accPr>
                              <m:e>
                                <m:r>
                                  <a:rPr lang="en-US" i="1">
                                    <a:latin typeface="Cambria Math" panose="02040503050406030204" pitchFamily="18" charset="0"/>
                                  </a:rPr>
                                  <m:t>𝑎</m:t>
                                </m:r>
                              </m:e>
                            </m:acc>
                          </m:e>
                          <m:sub>
                            <m:r>
                              <a:rPr lang="en-US">
                                <a:latin typeface="Cambria Math" panose="02040503050406030204" pitchFamily="18" charset="0"/>
                              </a:rPr>
                              <m:t>3</m:t>
                            </m:r>
                          </m:sub>
                          <m:sup>
                            <m:r>
                              <a:rPr lang="en-US">
                                <a:latin typeface="Cambria Math" panose="02040503050406030204" pitchFamily="18" charset="0"/>
                              </a:rPr>
                              <m:t>2</m:t>
                            </m:r>
                          </m:sup>
                        </m:sSubSup>
                      </m:e>
                    </m:d>
                  </m:oMath>
                </a14:m>
                <a:endParaRPr lang="en-US" dirty="0"/>
              </a:p>
              <a:p>
                <a14:m>
                  <m:oMath xmlns:m="http://schemas.openxmlformats.org/officeDocument/2006/math">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sub>
                            </m:sSub>
                          </m:e>
                        </m:acc>
                      </m:e>
                    </m:ac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3</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𝐶</m:t>
                        </m:r>
                      </m:sub>
                    </m:sSub>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𝐵</m:t>
                        </m:r>
                      </m:sub>
                      <m:sup>
                        <m:r>
                          <a:rPr lang="en-US">
                            <a:latin typeface="Cambria Math" panose="02040503050406030204" pitchFamily="18" charset="0"/>
                          </a:rPr>
                          <m:t>2</m:t>
                        </m:r>
                      </m:sup>
                    </m:sSubSup>
                    <m:d>
                      <m:dPr>
                        <m:begChr m:val="["/>
                        <m:endChr m:val=""/>
                        <m:ctrlPr>
                          <a:rPr lang="en-US" i="1">
                            <a:latin typeface="Cambria Math" panose="02040503050406030204" pitchFamily="18" charset="0"/>
                          </a:rPr>
                        </m:ctrlPr>
                      </m:dPr>
                      <m:e>
                        <m:d>
                          <m:dPr>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ˆ"/>
                                            <m:ctrlPr>
                                              <a:rPr lang="en-US" i="1">
                                                <a:latin typeface="Cambria Math" panose="02040503050406030204" pitchFamily="18" charset="0"/>
                                              </a:rPr>
                                            </m:ctrlPr>
                                          </m:accPr>
                                          <m:e>
                                            <m:r>
                                              <a:rPr lang="en-US" i="1">
                                                <a:latin typeface="Cambria Math" panose="02040503050406030204" pitchFamily="18" charset="0"/>
                                              </a:rPr>
                                              <m:t>𝑎</m:t>
                                            </m:r>
                                          </m:e>
                                        </m:acc>
                                      </m:e>
                                      <m:sub>
                                        <m:r>
                                          <a:rPr lang="en-US">
                                            <a:latin typeface="Cambria Math" panose="02040503050406030204" pitchFamily="18" charset="0"/>
                                          </a:rPr>
                                          <m:t>1</m:t>
                                        </m:r>
                                      </m:sub>
                                    </m:sSub>
                                    <m:r>
                                      <m:rPr>
                                        <m:sty m:val="p"/>
                                      </m:rPr>
                                      <a:rPr lang="en-US">
                                        <a:latin typeface="Cambria Math" panose="02040503050406030204" pitchFamily="18" charset="0"/>
                                      </a:rPr>
                                      <m:t>co</m:t>
                                    </m:r>
                                    <m:func>
                                      <m:funcPr>
                                        <m:ctrlPr>
                                          <a:rPr lang="en-US" i="1">
                                            <a:latin typeface="Cambria Math" panose="02040503050406030204" pitchFamily="18" charset="0"/>
                                          </a:rPr>
                                        </m:ctrlPr>
                                      </m:funcPr>
                                      <m:fName>
                                        <m:r>
                                          <m:rPr>
                                            <m:sty m:val="p"/>
                                          </m:rPr>
                                          <a:rPr lang="en-US">
                                            <a:latin typeface="Cambria Math" panose="02040503050406030204" pitchFamily="18" charset="0"/>
                                          </a:rPr>
                                          <m:t>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2</m:t>
                                                </m:r>
                                              </m:sub>
                                            </m:sSub>
                                          </m:e>
                                        </m:d>
                                      </m:e>
                                    </m:func>
                                  </m:e>
                                </m:d>
                              </m:e>
                              <m:sup>
                                <m:r>
                                  <a:rPr lang="en-US">
                                    <a:latin typeface="Cambria Math" panose="02040503050406030204" pitchFamily="18" charset="0"/>
                                  </a:rPr>
                                  <m:t>2</m:t>
                                </m:r>
                              </m:sup>
                            </m:sSup>
                          </m:e>
                        </m:d>
                      </m:e>
                    </m:d>
                    <m:d>
                      <m:dPr>
                        <m:begChr m:val=""/>
                        <m:endChr m:val="]"/>
                        <m:ctrlPr>
                          <a:rPr lang="en-US" i="1">
                            <a:latin typeface="Cambria Math" panose="02040503050406030204" pitchFamily="18" charset="0"/>
                          </a:rPr>
                        </m:ctrlPr>
                      </m:dPr>
                      <m:e>
                        <m:d>
                          <m:dPr>
                            <m:begChr m:val=""/>
                            <m:ctrlPr>
                              <a:rPr lang="en-US" i="1">
                                <a:latin typeface="Cambria Math" panose="02040503050406030204" pitchFamily="18" charset="0"/>
                              </a:rPr>
                            </m:ctrlPr>
                          </m:dPr>
                          <m:e>
                            <m:r>
                              <a:rPr lang="en-US">
                                <a:latin typeface="Cambria Math" panose="02040503050406030204" pitchFamily="18" charset="0"/>
                              </a:rPr>
                              <m:t>+2</m:t>
                            </m:r>
                            <m:r>
                              <m:rPr>
                                <m:sty m:val="p"/>
                              </m:rPr>
                              <a:rPr lang="en-US">
                                <a:latin typeface="Cambria Math" panose="02040503050406030204" pitchFamily="18" charset="0"/>
                              </a:rPr>
                              <m:t>si</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2</m:t>
                                        </m:r>
                                      </m:sub>
                                    </m:sSub>
                                  </m:e>
                                </m:d>
                              </m:e>
                            </m:func>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ˆ"/>
                                            <m:ctrlPr>
                                              <a:rPr lang="en-US" i="1">
                                                <a:latin typeface="Cambria Math" panose="02040503050406030204" pitchFamily="18" charset="0"/>
                                              </a:rPr>
                                            </m:ctrlPr>
                                          </m:accPr>
                                          <m:e>
                                            <m:r>
                                              <a:rPr lang="en-US" i="1">
                                                <a:latin typeface="Cambria Math" panose="02040503050406030204" pitchFamily="18" charset="0"/>
                                              </a:rPr>
                                              <m:t>𝑎</m:t>
                                            </m:r>
                                          </m:e>
                                        </m:acc>
                                      </m:e>
                                      <m:sub>
                                        <m:r>
                                          <a:rPr lang="en-US">
                                            <a:latin typeface="Cambria Math" panose="02040503050406030204" pitchFamily="18" charset="0"/>
                                          </a:rPr>
                                          <m:t>2</m:t>
                                        </m:r>
                                      </m:sub>
                                    </m:sSub>
                                    <m:r>
                                      <m:rPr>
                                        <m:sty m:val="p"/>
                                      </m:rPr>
                                      <a:rPr lang="en-US">
                                        <a:latin typeface="Cambria Math" panose="02040503050406030204" pitchFamily="18" charset="0"/>
                                      </a:rPr>
                                      <m:t>si</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a:latin typeface="Cambria Math" panose="02040503050406030204" pitchFamily="18" charset="0"/>
                                                  </a:rPr>
                                                  <m:t>2</m:t>
                                                </m:r>
                                              </m:sub>
                                            </m:sSub>
                                          </m:e>
                                        </m:d>
                                      </m:e>
                                    </m:func>
                                  </m:e>
                                </m:d>
                              </m:e>
                              <m:sup>
                                <m:r>
                                  <a:rPr lang="en-US">
                                    <a:latin typeface="Cambria Math" panose="02040503050406030204" pitchFamily="18" charset="0"/>
                                  </a:rPr>
                                  <m:t>2</m:t>
                                </m:r>
                              </m:sup>
                            </m:sSup>
                          </m:e>
                        </m:d>
                        <m:r>
                          <a:rPr lang="en-US">
                            <a:latin typeface="Cambria Math" panose="02040503050406030204" pitchFamily="18" charset="0"/>
                          </a:rPr>
                          <m:t>+</m:t>
                        </m:r>
                        <m:sSubSup>
                          <m:sSubSupPr>
                            <m:ctrlPr>
                              <a:rPr lang="en-US" i="1">
                                <a:latin typeface="Cambria Math" panose="02040503050406030204" pitchFamily="18" charset="0"/>
                              </a:rPr>
                            </m:ctrlPr>
                          </m:sSubSupPr>
                          <m:e>
                            <m:acc>
                              <m:accPr>
                                <m:chr m:val="ˆ"/>
                                <m:ctrlPr>
                                  <a:rPr lang="en-US" i="1">
                                    <a:latin typeface="Cambria Math" panose="02040503050406030204" pitchFamily="18" charset="0"/>
                                  </a:rPr>
                                </m:ctrlPr>
                              </m:accPr>
                              <m:e>
                                <m:r>
                                  <a:rPr lang="en-US" i="1">
                                    <a:latin typeface="Cambria Math" panose="02040503050406030204" pitchFamily="18" charset="0"/>
                                  </a:rPr>
                                  <m:t>𝑎</m:t>
                                </m:r>
                              </m:e>
                            </m:acc>
                          </m:e>
                          <m:sub>
                            <m:r>
                              <a:rPr lang="en-US">
                                <a:latin typeface="Cambria Math" panose="02040503050406030204" pitchFamily="18" charset="0"/>
                              </a:rPr>
                              <m:t>3</m:t>
                            </m:r>
                          </m:sub>
                          <m:sup>
                            <m:r>
                              <a:rPr lang="en-US">
                                <a:latin typeface="Cambria Math" panose="02040503050406030204" pitchFamily="18" charset="0"/>
                              </a:rPr>
                              <m:t>2</m:t>
                            </m:r>
                          </m:sup>
                        </m:sSubSup>
                      </m:e>
                    </m:d>
                  </m:oMath>
                </a14:m>
                <a:endParaRPr lang="en-US" dirty="0"/>
              </a:p>
            </p:txBody>
          </p:sp>
        </mc:Choice>
        <mc:Fallback xmlns="">
          <p:sp>
            <p:nvSpPr>
              <p:cNvPr id="3" name="Content Placeholder 2">
                <a:extLst>
                  <a:ext uri="{FF2B5EF4-FFF2-40B4-BE49-F238E27FC236}">
                    <a16:creationId xmlns:a16="http://schemas.microsoft.com/office/drawing/2014/main" id="{FF151266-6E29-6859-9178-D27E25B75ABB}"/>
                  </a:ext>
                </a:extLst>
              </p:cNvPr>
              <p:cNvSpPr>
                <a:spLocks noGrp="1" noRot="1" noChangeAspect="1" noMove="1" noResize="1" noEditPoints="1" noAdjustHandles="1" noChangeArrowheads="1" noChangeShapeType="1" noTextEdit="1"/>
              </p:cNvSpPr>
              <p:nvPr>
                <p:ph sz="half" idx="1"/>
              </p:nvPr>
            </p:nvSpPr>
            <p:spPr>
              <a:blipFill>
                <a:blip r:embed="rId3"/>
                <a:stretch>
                  <a:fillRect l="-1765" t="-266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FBE8D3A-B2B8-35E1-E7FE-C878F62C626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03249" y="1562847"/>
            <a:ext cx="3732305" cy="373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1D0B-EDE1-2667-5A28-2B397D665A1D}"/>
              </a:ext>
            </a:extLst>
          </p:cNvPr>
          <p:cNvSpPr>
            <a:spLocks noGrp="1"/>
          </p:cNvSpPr>
          <p:nvPr>
            <p:ph type="title"/>
          </p:nvPr>
        </p:nvSpPr>
        <p:spPr/>
        <p:txBody>
          <a:bodyPr/>
          <a:lstStyle/>
          <a:p>
            <a:r>
              <a:rPr lang="en-US" dirty="0"/>
              <a:t>Theory and Procedure: Kane’s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9970A-1BC8-D0FA-50A5-ADE738E09054}"/>
                  </a:ext>
                </a:extLst>
              </p:cNvPr>
              <p:cNvSpPr>
                <a:spLocks noGrp="1"/>
              </p:cNvSpPr>
              <p:nvPr>
                <p:ph idx="1"/>
              </p:nvPr>
            </p:nvSpPr>
            <p:spPr/>
            <p:txBody>
              <a:bodyPr>
                <a:normAutofit/>
              </a:bodyPr>
              <a:lstStyle/>
              <a:p>
                <a:r>
                  <a:rPr lang="en-US" sz="1800" dirty="0">
                    <a:solidFill>
                      <a:schemeClr val="tx1"/>
                    </a:solidFill>
                    <a:effectLst/>
                    <a:ea typeface="Cambria Math" panose="02040503050406030204" pitchFamily="18" charset="0"/>
                  </a:rPr>
                  <a:t>Computed using </a:t>
                </a:r>
                <a:r>
                  <a:rPr lang="en-US" sz="1800" dirty="0" err="1">
                    <a:solidFill>
                      <a:schemeClr val="tx1"/>
                    </a:solidFill>
                    <a:effectLst/>
                    <a:ea typeface="Cambria Math" panose="02040503050406030204" pitchFamily="18" charset="0"/>
                  </a:rPr>
                  <a:t>AutoLev</a:t>
                </a:r>
                <a:endParaRPr lang="en-US" sz="1800" dirty="0">
                  <a:solidFill>
                    <a:schemeClr val="tx1"/>
                  </a:solidFill>
                  <a:effectLst/>
                  <a:ea typeface="Cambria Math" panose="02040503050406030204" pitchFamily="18" charset="0"/>
                </a:endParaRPr>
              </a:p>
              <a:p>
                <a14:m>
                  <m:oMath xmlns:m="http://schemas.openxmlformats.org/officeDocument/2006/math">
                    <m:sSub>
                      <m:sSubPr>
                        <m:ctrlPr>
                          <a:rPr lang="en-US" sz="1800" i="1" smtClean="0">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𝐹</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mbria Math" panose="02040503050406030204" pitchFamily="18" charset="0"/>
                          </a:rPr>
                        </m:ctrlPr>
                      </m:sSubSup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𝐹</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m:t>
                        </m:r>
                      </m:sub>
                      <m:sup>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up>
                    </m:sSubSup>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𝑇</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𝐵</m:t>
                        </m:r>
                      </m:sub>
                    </m:s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𝑇</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𝐶</m:t>
                        </m:r>
                      </m:sub>
                    </m:s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𝑔</m:t>
                    </m:r>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𝐿</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𝐴</m:t>
                        </m:r>
                      </m:sub>
                    </m:sSub>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𝑚</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𝐶</m:t>
                        </m:r>
                      </m:sub>
                    </m:sSub>
                    <m:func>
                      <m:funcPr>
                        <m:ctrlPr>
                          <a:rPr lang="en-US" sz="1800" i="1">
                            <a:solidFill>
                              <a:schemeClr val="tx1"/>
                            </a:solidFill>
                            <a:effectLst/>
                            <a:latin typeface="Cambria Math" panose="02040503050406030204" pitchFamily="18" charset="0"/>
                            <a:ea typeface="Cambria Math" panose="02040503050406030204" pitchFamily="18" charset="0"/>
                          </a:rPr>
                        </m:ctrlPr>
                      </m:funcPr>
                      <m:fNa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𝑠𝑖𝑛</m:t>
                        </m:r>
                      </m:fName>
                      <m:e>
                        <m:d>
                          <m:dPr>
                            <m:ctrlPr>
                              <a:rPr lang="en-US" sz="1800" i="1">
                                <a:solidFill>
                                  <a:schemeClr val="tx1"/>
                                </a:solidFill>
                                <a:effectLst/>
                                <a:latin typeface="Cambria Math" panose="02040503050406030204" pitchFamily="18" charset="0"/>
                                <a:ea typeface="Cambria Math" panose="02040503050406030204" pitchFamily="18" charset="0"/>
                              </a:rPr>
                            </m:ctrlPr>
                          </m:dPr>
                          <m:e>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𝑞</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e>
                        </m:d>
                      </m:e>
                    </m:func>
                    <m:r>
                      <a:rPr lang="en-US" sz="1800" i="1">
                        <a:solidFill>
                          <a:schemeClr val="tx1"/>
                        </a:solidFill>
                        <a:latin typeface="Cambria Math" panose="02040503050406030204" pitchFamily="18" charset="0"/>
                        <a:ea typeface="Cambria Math" panose="02040503050406030204" pitchFamily="18" charset="0"/>
                      </a:rPr>
                      <m:t>−</m:t>
                    </m:r>
                    <m:r>
                      <a:rPr lang="en-US" sz="1800" i="1">
                        <a:solidFill>
                          <a:schemeClr val="tx1"/>
                        </a:solidFill>
                        <a:latin typeface="Cambria Math" panose="02040503050406030204" pitchFamily="18" charset="0"/>
                        <a:ea typeface="Cambria Math" panose="02040503050406030204" pitchFamily="18" charset="0"/>
                      </a:rPr>
                      <m:t>𝑔</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𝑚</m:t>
                        </m:r>
                      </m:e>
                      <m:sub>
                        <m:r>
                          <a:rPr lang="en-US" sz="1800" i="1">
                            <a:solidFill>
                              <a:schemeClr val="tx1"/>
                            </a:solidFill>
                            <a:latin typeface="Cambria Math" panose="02040503050406030204" pitchFamily="18" charset="0"/>
                            <a:ea typeface="Cambria Math" panose="02040503050406030204" pitchFamily="18" charset="0"/>
                          </a:rPr>
                          <m:t>𝑐</m:t>
                        </m:r>
                      </m:sub>
                    </m:sSub>
                    <m:d>
                      <m:dPr>
                        <m:ctrlPr>
                          <a:rPr lang="en-US" sz="1800" i="1">
                            <a:solidFill>
                              <a:schemeClr val="tx1"/>
                            </a:solidFill>
                            <a:latin typeface="Cambria Math" panose="02040503050406030204" pitchFamily="18" charset="0"/>
                            <a:ea typeface="Cambria Math" panose="02040503050406030204" pitchFamily="18" charset="0"/>
                          </a:rPr>
                        </m:ctrlPr>
                      </m:dPr>
                      <m:e>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𝐿</m:t>
                            </m:r>
                          </m:e>
                          <m:sub>
                            <m:r>
                              <a:rPr lang="en-US" sz="1800" i="1">
                                <a:solidFill>
                                  <a:schemeClr val="tx1"/>
                                </a:solidFill>
                                <a:latin typeface="Cambria Math" panose="02040503050406030204" pitchFamily="18" charset="0"/>
                                <a:ea typeface="Cambria Math" panose="02040503050406030204" pitchFamily="18" charset="0"/>
                              </a:rPr>
                              <m:t>𝐴</m:t>
                            </m:r>
                          </m:sub>
                        </m:sSub>
                        <m:func>
                          <m:funcPr>
                            <m:ctrlPr>
                              <a:rPr lang="en-US" sz="1800" i="1">
                                <a:solidFill>
                                  <a:schemeClr val="tx1"/>
                                </a:solidFill>
                                <a:latin typeface="Cambria Math" panose="02040503050406030204" pitchFamily="18" charset="0"/>
                                <a:ea typeface="Cambria Math" panose="02040503050406030204" pitchFamily="18" charset="0"/>
                              </a:rPr>
                            </m:ctrlPr>
                          </m:funcPr>
                          <m:fName>
                            <m:r>
                              <a:rPr lang="en-US" sz="1800" i="1">
                                <a:solidFill>
                                  <a:schemeClr val="tx1"/>
                                </a:solidFill>
                                <a:latin typeface="Cambria Math" panose="02040503050406030204" pitchFamily="18" charset="0"/>
                                <a:ea typeface="Cambria Math" panose="02040503050406030204" pitchFamily="18" charset="0"/>
                              </a:rPr>
                              <m:t>𝑠𝑖𝑛</m:t>
                            </m:r>
                          </m:fName>
                          <m:e>
                            <m:d>
                              <m:dPr>
                                <m:ctrlPr>
                                  <a:rPr lang="en-US" sz="1800" i="1">
                                    <a:solidFill>
                                      <a:schemeClr val="tx1"/>
                                    </a:solidFill>
                                    <a:latin typeface="Cambria Math" panose="02040503050406030204" pitchFamily="18" charset="0"/>
                                    <a:ea typeface="Cambria Math" panose="02040503050406030204" pitchFamily="18" charset="0"/>
                                  </a:rPr>
                                </m:ctrlPr>
                              </m:dPr>
                              <m:e>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𝑞</m:t>
                                    </m:r>
                                  </m:e>
                                  <m:sub>
                                    <m:r>
                                      <a:rPr lang="en-US" sz="1800" i="1">
                                        <a:solidFill>
                                          <a:schemeClr val="tx1"/>
                                        </a:solidFill>
                                        <a:latin typeface="Cambria Math" panose="02040503050406030204" pitchFamily="18" charset="0"/>
                                        <a:ea typeface="Cambria Math" panose="02040503050406030204" pitchFamily="18" charset="0"/>
                                      </a:rPr>
                                      <m:t>1</m:t>
                                    </m:r>
                                  </m:sub>
                                </m:sSub>
                              </m:e>
                            </m:d>
                          </m:e>
                        </m:func>
                        <m:r>
                          <a:rPr lang="en-US" sz="1800" i="1">
                            <a:solidFill>
                              <a:schemeClr val="tx1"/>
                            </a:solidFill>
                            <a:latin typeface="Cambria Math" panose="02040503050406030204" pitchFamily="18" charset="0"/>
                            <a:ea typeface="Cambria Math" panose="02040503050406030204" pitchFamily="18" charset="0"/>
                          </a:rPr>
                          <m:t>+</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𝐿</m:t>
                            </m:r>
                          </m:e>
                          <m:sub>
                            <m:r>
                              <a:rPr lang="en-US" sz="1800" i="1">
                                <a:solidFill>
                                  <a:schemeClr val="tx1"/>
                                </a:solidFill>
                                <a:latin typeface="Cambria Math" panose="02040503050406030204" pitchFamily="18" charset="0"/>
                                <a:ea typeface="Cambria Math" panose="02040503050406030204" pitchFamily="18" charset="0"/>
                              </a:rPr>
                              <m:t>𝐵</m:t>
                            </m:r>
                          </m:sub>
                        </m:sSub>
                        <m:func>
                          <m:funcPr>
                            <m:ctrlPr>
                              <a:rPr lang="en-US" sz="1800" i="1">
                                <a:solidFill>
                                  <a:schemeClr val="tx1"/>
                                </a:solidFill>
                                <a:latin typeface="Cambria Math" panose="02040503050406030204" pitchFamily="18" charset="0"/>
                                <a:ea typeface="Cambria Math" panose="02040503050406030204" pitchFamily="18" charset="0"/>
                              </a:rPr>
                            </m:ctrlPr>
                          </m:funcPr>
                          <m:fName>
                            <m:r>
                              <a:rPr lang="en-US" sz="1800" i="1">
                                <a:solidFill>
                                  <a:schemeClr val="tx1"/>
                                </a:solidFill>
                                <a:latin typeface="Cambria Math" panose="02040503050406030204" pitchFamily="18" charset="0"/>
                                <a:ea typeface="Cambria Math" panose="02040503050406030204" pitchFamily="18" charset="0"/>
                              </a:rPr>
                              <m:t>𝑠𝑖𝑛</m:t>
                            </m:r>
                          </m:fName>
                          <m:e>
                            <m:d>
                              <m:dPr>
                                <m:ctrlPr>
                                  <a:rPr lang="en-US" sz="1800" i="1">
                                    <a:solidFill>
                                      <a:schemeClr val="tx1"/>
                                    </a:solidFill>
                                    <a:latin typeface="Cambria Math" panose="02040503050406030204" pitchFamily="18" charset="0"/>
                                    <a:ea typeface="Cambria Math" panose="02040503050406030204" pitchFamily="18" charset="0"/>
                                  </a:rPr>
                                </m:ctrlPr>
                              </m:dPr>
                              <m:e>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𝑞</m:t>
                                    </m:r>
                                  </m:e>
                                  <m:sub>
                                    <m:r>
                                      <a:rPr lang="en-US" sz="1800" i="1">
                                        <a:solidFill>
                                          <a:schemeClr val="tx1"/>
                                        </a:solidFill>
                                        <a:latin typeface="Cambria Math" panose="02040503050406030204" pitchFamily="18" charset="0"/>
                                        <a:ea typeface="Cambria Math" panose="02040503050406030204" pitchFamily="18" charset="0"/>
                                      </a:rPr>
                                      <m:t>1</m:t>
                                    </m:r>
                                  </m:sub>
                                </m:sSub>
                                <m:r>
                                  <a:rPr lang="en-US" sz="1800" i="1">
                                    <a:solidFill>
                                      <a:schemeClr val="tx1"/>
                                    </a:solidFill>
                                    <a:latin typeface="Cambria Math" panose="02040503050406030204" pitchFamily="18" charset="0"/>
                                    <a:ea typeface="Cambria Math" panose="02040503050406030204" pitchFamily="18" charset="0"/>
                                  </a:rPr>
                                  <m:t>+</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𝑞</m:t>
                                    </m:r>
                                  </m:e>
                                  <m:sub>
                                    <m:r>
                                      <a:rPr lang="en-US" sz="1800" i="1">
                                        <a:solidFill>
                                          <a:schemeClr val="tx1"/>
                                        </a:solidFill>
                                        <a:latin typeface="Cambria Math" panose="02040503050406030204" pitchFamily="18" charset="0"/>
                                        <a:ea typeface="Cambria Math" panose="02040503050406030204" pitchFamily="18" charset="0"/>
                                      </a:rPr>
                                      <m:t>2</m:t>
                                    </m:r>
                                  </m:sub>
                                </m:sSub>
                              </m:e>
                            </m:d>
                          </m:e>
                        </m:func>
                      </m:e>
                    </m:d>
                    <m:r>
                      <a:rPr lang="en-US" sz="1800" i="1">
                        <a:solidFill>
                          <a:schemeClr val="tx1"/>
                        </a:solidFill>
                        <a:latin typeface="Cambria Math" panose="02040503050406030204" pitchFamily="18" charset="0"/>
                        <a:ea typeface="Cambria Math" panose="02040503050406030204" pitchFamily="18" charset="0"/>
                      </a:rPr>
                      <m:t>−0.5</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𝐿</m:t>
                        </m:r>
                      </m:e>
                      <m:sub>
                        <m:r>
                          <a:rPr lang="en-US" sz="1800" i="1">
                            <a:solidFill>
                              <a:schemeClr val="tx1"/>
                            </a:solidFill>
                            <a:latin typeface="Cambria Math" panose="02040503050406030204" pitchFamily="18" charset="0"/>
                            <a:ea typeface="Cambria Math" panose="02040503050406030204" pitchFamily="18" charset="0"/>
                          </a:rPr>
                          <m:t>𝐴</m:t>
                        </m:r>
                      </m:sub>
                    </m:sSub>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𝐿</m:t>
                        </m:r>
                      </m:e>
                      <m:sub>
                        <m:r>
                          <a:rPr lang="en-US" sz="1800" i="1">
                            <a:solidFill>
                              <a:schemeClr val="tx1"/>
                            </a:solidFill>
                            <a:latin typeface="Cambria Math" panose="02040503050406030204" pitchFamily="18" charset="0"/>
                            <a:ea typeface="Cambria Math" panose="02040503050406030204" pitchFamily="18" charset="0"/>
                          </a:rPr>
                          <m:t>𝐵</m:t>
                        </m:r>
                      </m:sub>
                    </m:sSub>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𝑚</m:t>
                        </m:r>
                      </m:e>
                      <m:sub>
                        <m:r>
                          <a:rPr lang="en-US" sz="1800" i="1">
                            <a:solidFill>
                              <a:schemeClr val="tx1"/>
                            </a:solidFill>
                            <a:latin typeface="Cambria Math" panose="02040503050406030204" pitchFamily="18" charset="0"/>
                            <a:ea typeface="Cambria Math" panose="02040503050406030204" pitchFamily="18" charset="0"/>
                          </a:rPr>
                          <m:t>𝑐</m:t>
                        </m:r>
                      </m:sub>
                    </m:sSub>
                    <m:sSubSup>
                      <m:sSubSupPr>
                        <m:ctrlPr>
                          <a:rPr lang="en-US" sz="1800" i="1">
                            <a:solidFill>
                              <a:schemeClr val="tx1"/>
                            </a:solidFill>
                            <a:latin typeface="Cambria Math" panose="02040503050406030204" pitchFamily="18" charset="0"/>
                            <a:ea typeface="Cambria Math" panose="02040503050406030204" pitchFamily="18" charset="0"/>
                          </a:rPr>
                        </m:ctrlPr>
                      </m:sSubSupPr>
                      <m:e>
                        <m:r>
                          <a:rPr lang="en-US" sz="1800" i="1">
                            <a:solidFill>
                              <a:schemeClr val="tx1"/>
                            </a:solidFill>
                            <a:latin typeface="Cambria Math" panose="02040503050406030204" pitchFamily="18" charset="0"/>
                            <a:ea typeface="Cambria Math" panose="02040503050406030204" pitchFamily="18" charset="0"/>
                          </a:rPr>
                          <m:t>𝑢</m:t>
                        </m:r>
                      </m:e>
                      <m:sub>
                        <m:r>
                          <a:rPr lang="en-US" sz="1800" i="1">
                            <a:solidFill>
                              <a:schemeClr val="tx1"/>
                            </a:solidFill>
                            <a:latin typeface="Cambria Math" panose="02040503050406030204" pitchFamily="18" charset="0"/>
                            <a:ea typeface="Cambria Math" panose="02040503050406030204" pitchFamily="18" charset="0"/>
                          </a:rPr>
                          <m:t>2</m:t>
                        </m:r>
                      </m:sub>
                      <m:sup>
                        <m:r>
                          <a:rPr lang="en-US" sz="1800" i="1">
                            <a:solidFill>
                              <a:schemeClr val="tx1"/>
                            </a:solidFill>
                            <a:latin typeface="Cambria Math" panose="02040503050406030204" pitchFamily="18" charset="0"/>
                            <a:ea typeface="Cambria Math" panose="02040503050406030204" pitchFamily="18" charset="0"/>
                          </a:rPr>
                          <m:t>2</m:t>
                        </m:r>
                      </m:sup>
                    </m:sSubSup>
                    <m:func>
                      <m:funcPr>
                        <m:ctrlPr>
                          <a:rPr lang="en-US" sz="1800" i="1">
                            <a:solidFill>
                              <a:schemeClr val="tx1"/>
                            </a:solidFill>
                            <a:latin typeface="Cambria Math" panose="02040503050406030204" pitchFamily="18" charset="0"/>
                            <a:ea typeface="Cambria Math" panose="02040503050406030204" pitchFamily="18" charset="0"/>
                          </a:rPr>
                        </m:ctrlPr>
                      </m:funcPr>
                      <m:fName>
                        <m:r>
                          <m:rPr>
                            <m:sty m:val="p"/>
                          </m:rPr>
                          <a:rPr lang="en-US" sz="1800">
                            <a:solidFill>
                              <a:schemeClr val="tx1"/>
                            </a:solidFill>
                            <a:latin typeface="Cambria Math" panose="02040503050406030204" pitchFamily="18" charset="0"/>
                            <a:ea typeface="Cambria Math" panose="02040503050406030204" pitchFamily="18" charset="0"/>
                          </a:rPr>
                          <m:t>sin</m:t>
                        </m:r>
                      </m:fName>
                      <m:e>
                        <m:d>
                          <m:dPr>
                            <m:ctrlPr>
                              <a:rPr lang="en-US" sz="1800" i="1">
                                <a:solidFill>
                                  <a:schemeClr val="tx1"/>
                                </a:solidFill>
                                <a:latin typeface="Cambria Math" panose="02040503050406030204" pitchFamily="18" charset="0"/>
                                <a:ea typeface="Cambria Math" panose="02040503050406030204" pitchFamily="18" charset="0"/>
                              </a:rPr>
                            </m:ctrlPr>
                          </m:dPr>
                          <m:e>
                            <m:sSub>
                              <m:sSubPr>
                                <m:ctrlPr>
                                  <a:rPr lang="en-US" sz="1800" i="1">
                                    <a:solidFill>
                                      <a:schemeClr val="tx1"/>
                                    </a:solidFill>
                                    <a:latin typeface="Cambria Math" panose="02040503050406030204" pitchFamily="18" charset="0"/>
                                    <a:ea typeface="Cambria Math" panose="02040503050406030204" pitchFamily="18" charset="0"/>
                                  </a:rPr>
                                </m:ctrlPr>
                              </m:sSubPr>
                              <m:e>
                                <m:r>
                                  <m:rPr>
                                    <m:sty m:val="p"/>
                                  </m:rPr>
                                  <a:rPr lang="en-US" sz="1800">
                                    <a:solidFill>
                                      <a:schemeClr val="tx1"/>
                                    </a:solidFill>
                                    <a:latin typeface="Cambria Math" panose="02040503050406030204" pitchFamily="18" charset="0"/>
                                    <a:ea typeface="Cambria Math" panose="02040503050406030204" pitchFamily="18" charset="0"/>
                                  </a:rPr>
                                  <m:t>q</m:t>
                                </m:r>
                              </m:e>
                              <m:sub>
                                <m:r>
                                  <a:rPr lang="en-US" sz="1800">
                                    <a:solidFill>
                                      <a:schemeClr val="tx1"/>
                                    </a:solidFill>
                                    <a:latin typeface="Cambria Math" panose="02040503050406030204" pitchFamily="18" charset="0"/>
                                    <a:ea typeface="Cambria Math" panose="02040503050406030204" pitchFamily="18" charset="0"/>
                                  </a:rPr>
                                  <m:t>1</m:t>
                                </m:r>
                              </m:sub>
                            </m:sSub>
                          </m:e>
                        </m:d>
                      </m:e>
                    </m:func>
                    <m:sSubSup>
                      <m:sSubSupPr>
                        <m:ctrlPr>
                          <a:rPr lang="en-US" sz="1800" i="1">
                            <a:solidFill>
                              <a:schemeClr val="tx1"/>
                            </a:solidFill>
                            <a:latin typeface="Cambria Math" panose="02040503050406030204" pitchFamily="18" charset="0"/>
                            <a:ea typeface="Cambria Math" panose="02040503050406030204" pitchFamily="18" charset="0"/>
                          </a:rPr>
                        </m:ctrlPr>
                      </m:sSubSupPr>
                      <m:e>
                        <m:r>
                          <a:rPr lang="en-US" sz="1800" i="1">
                            <a:solidFill>
                              <a:schemeClr val="tx1"/>
                            </a:solidFill>
                            <a:latin typeface="Cambria Math" panose="02040503050406030204" pitchFamily="18" charset="0"/>
                            <a:ea typeface="Cambria Math" panose="02040503050406030204" pitchFamily="18" charset="0"/>
                          </a:rPr>
                          <m:t>𝑢</m:t>
                        </m:r>
                      </m:e>
                      <m:sub>
                        <m:r>
                          <a:rPr lang="en-US" sz="1800" i="1">
                            <a:solidFill>
                              <a:schemeClr val="tx1"/>
                            </a:solidFill>
                            <a:latin typeface="Cambria Math" panose="02040503050406030204" pitchFamily="18" charset="0"/>
                            <a:ea typeface="Cambria Math" panose="02040503050406030204" pitchFamily="18" charset="0"/>
                          </a:rPr>
                          <m:t>2</m:t>
                        </m:r>
                      </m:sub>
                      <m:sup>
                        <m:r>
                          <a:rPr lang="en-US" sz="1800" i="1">
                            <a:solidFill>
                              <a:schemeClr val="tx1"/>
                            </a:solidFill>
                            <a:latin typeface="Cambria Math" panose="02040503050406030204" pitchFamily="18" charset="0"/>
                            <a:ea typeface="Cambria Math" panose="02040503050406030204" pitchFamily="18" charset="0"/>
                          </a:rPr>
                          <m:t>2</m:t>
                        </m:r>
                      </m:sup>
                    </m:sSubSup>
                  </m:oMath>
                </a14:m>
                <a:endParaRPr lang="en-US" sz="1800"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US" sz="1800" i="1" smtClean="0">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𝐹</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mbria Math" panose="02040503050406030204" pitchFamily="18" charset="0"/>
                          </a:rPr>
                        </m:ctrlPr>
                      </m:sSubSup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𝐹</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b>
                      <m:sup>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up>
                    </m:sSubSup>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𝑇</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𝐶</m:t>
                        </m:r>
                      </m:sub>
                    </m:s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𝑔</m:t>
                    </m:r>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𝐿</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𝐵</m:t>
                        </m:r>
                      </m:sub>
                    </m:sSub>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𝑚</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𝑐</m:t>
                        </m:r>
                      </m:sub>
                    </m:sSub>
                    <m:func>
                      <m:funcPr>
                        <m:ctrlPr>
                          <a:rPr lang="en-US" sz="1800" i="1">
                            <a:solidFill>
                              <a:schemeClr val="tx1"/>
                            </a:solidFill>
                            <a:effectLst/>
                            <a:latin typeface="Cambria Math" panose="02040503050406030204" pitchFamily="18" charset="0"/>
                            <a:ea typeface="Cambria Math" panose="02040503050406030204" pitchFamily="18" charset="0"/>
                          </a:rPr>
                        </m:ctrlPr>
                      </m:funcPr>
                      <m:fName>
                        <m:r>
                          <m:rPr>
                            <m:sty m:val="p"/>
                          </m:rPr>
                          <a:rPr lang="en-US" sz="1800"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sin</m:t>
                        </m:r>
                      </m:fName>
                      <m:e>
                        <m:d>
                          <m:dPr>
                            <m:ctrlPr>
                              <a:rPr lang="en-US" sz="1800" i="1">
                                <a:solidFill>
                                  <a:schemeClr val="tx1"/>
                                </a:solidFill>
                                <a:effectLst/>
                                <a:latin typeface="Cambria Math" panose="02040503050406030204" pitchFamily="18" charset="0"/>
                                <a:ea typeface="Cambria Math" panose="02040503050406030204" pitchFamily="18" charset="0"/>
                              </a:rPr>
                            </m:ctrlPr>
                          </m:dPr>
                          <m:e>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𝑞</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mbria Math" panose="02040503050406030204" pitchFamily="18" charset="0"/>
                                  </a:rPr>
                                </m:ctrlPr>
                              </m:sSubPr>
                              <m:e>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𝑞</m:t>
                                </m:r>
                              </m:e>
                              <m:sub>
                                <m:r>
                                  <a:rPr lang="en-US" sz="1800" i="1" kern="7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b>
                            </m:sSub>
                          </m:e>
                        </m:d>
                      </m:e>
                    </m:func>
                    <m:r>
                      <a:rPr lang="en-US" sz="1800" i="1">
                        <a:latin typeface="Cambria Math" panose="02040503050406030204" pitchFamily="18" charset="0"/>
                        <a:ea typeface="Cambria Math" panose="02040503050406030204" pitchFamily="18" charset="0"/>
                      </a:rPr>
                      <m:t>−0.25</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𝐿</m:t>
                        </m:r>
                      </m:e>
                      <m:sub>
                        <m:r>
                          <a:rPr lang="en-US" sz="1800" i="1">
                            <a:latin typeface="Cambria Math" panose="02040503050406030204" pitchFamily="18" charset="0"/>
                            <a:ea typeface="Cambria Math" panose="02040503050406030204" pitchFamily="18" charset="0"/>
                          </a:rPr>
                          <m:t>𝐵</m:t>
                        </m:r>
                      </m:sub>
                    </m:sSub>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2</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𝐿</m:t>
                        </m:r>
                      </m:e>
                      <m:sub>
                        <m:r>
                          <a:rPr lang="en-US" sz="1800" i="1">
                            <a:latin typeface="Cambria Math" panose="02040503050406030204" pitchFamily="18" charset="0"/>
                            <a:ea typeface="Cambria Math" panose="02040503050406030204" pitchFamily="18" charset="0"/>
                          </a:rPr>
                          <m:t>𝐴</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𝐶</m:t>
                        </m:r>
                      </m:sub>
                    </m:sSub>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sin</m:t>
                        </m:r>
                      </m:fName>
                      <m:e>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2</m:t>
                                </m:r>
                              </m:sub>
                            </m:sSub>
                          </m:e>
                        </m:d>
                      </m:e>
                    </m:func>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𝑢</m:t>
                        </m:r>
                      </m:e>
                      <m:sub>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2</m:t>
                        </m:r>
                      </m:sup>
                    </m:sSubSup>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𝐿</m:t>
                        </m:r>
                      </m:e>
                      <m:sub>
                        <m:r>
                          <a:rPr lang="en-US" sz="1800" i="1">
                            <a:latin typeface="Cambria Math" panose="02040503050406030204" pitchFamily="18" charset="0"/>
                            <a:ea typeface="Cambria Math" panose="02040503050406030204" pitchFamily="18" charset="0"/>
                          </a:rPr>
                          <m:t>𝐵</m:t>
                        </m:r>
                      </m:sub>
                    </m:sSub>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𝐶</m:t>
                            </m:r>
                          </m:sub>
                        </m:sSub>
                        <m:r>
                          <a:rPr lang="en-US" sz="1800" i="1">
                            <a:latin typeface="Cambria Math" panose="02040503050406030204" pitchFamily="18" charset="0"/>
                            <a:ea typeface="Cambria Math" panose="02040503050406030204" pitchFamily="18" charset="0"/>
                          </a:rPr>
                          <m:t>+1.33</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𝐵</m:t>
                            </m:r>
                          </m:sub>
                        </m:sSub>
                      </m:e>
                    </m:d>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𝑢</m:t>
                            </m:r>
                          </m:e>
                        </m:acc>
                      </m:e>
                      <m:sub>
                        <m:r>
                          <a:rPr lang="en-US" sz="1800" i="1">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−1.33</m:t>
                    </m:r>
                    <m:d>
                      <m:dPr>
                        <m:ctrlPr>
                          <a:rPr lang="en-US" sz="1800" b="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𝐿</m:t>
                            </m:r>
                          </m:e>
                          <m:sub>
                            <m:r>
                              <a:rPr lang="en-US" sz="1800" i="1">
                                <a:latin typeface="Cambria Math" panose="02040503050406030204" pitchFamily="18" charset="0"/>
                                <a:ea typeface="Cambria Math" panose="02040503050406030204" pitchFamily="18" charset="0"/>
                              </a:rPr>
                              <m:t>𝐵</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𝐵</m:t>
                            </m:r>
                          </m:sub>
                        </m:sSub>
                        <m:r>
                          <a:rPr lang="en-US" sz="1800" i="1">
                            <a:latin typeface="Cambria Math" panose="02040503050406030204" pitchFamily="18" charset="0"/>
                            <a:ea typeface="Cambria Math" panose="02040503050406030204" pitchFamily="18" charset="0"/>
                          </a:rPr>
                          <m:t>−1.5</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𝐿</m:t>
                            </m:r>
                          </m:e>
                          <m:sub>
                            <m:r>
                              <a:rPr lang="en-US" sz="1800" i="1">
                                <a:latin typeface="Cambria Math" panose="02040503050406030204" pitchFamily="18" charset="0"/>
                                <a:ea typeface="Cambria Math" panose="02040503050406030204" pitchFamily="18" charset="0"/>
                              </a:rPr>
                              <m:t>𝐴</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𝐶</m:t>
                            </m:r>
                          </m:sub>
                        </m:sSub>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2</m:t>
                                    </m:r>
                                  </m:sub>
                                </m:sSub>
                              </m:e>
                            </m:d>
                          </m:e>
                        </m:func>
                      </m:e>
                    </m:d>
                    <m:r>
                      <a:rPr lang="en-US" sz="1800" b="0" i="1" smtClean="0">
                        <a:latin typeface="Cambria Math" panose="02040503050406030204" pitchFamily="18" charset="0"/>
                        <a:ea typeface="Cambria Math" panose="02040503050406030204" pitchFamily="18" charset="0"/>
                      </a:rPr>
                      <m:t>)</m:t>
                    </m:r>
                  </m:oMath>
                </a14:m>
                <a:endParaRPr lang="en-US" sz="1800"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F2E9970A-1BC8-D0FA-50A5-ADE738E09054}"/>
                  </a:ext>
                </a:extLst>
              </p:cNvPr>
              <p:cNvSpPr>
                <a:spLocks noGrp="1" noRot="1" noChangeAspect="1" noMove="1" noResize="1" noEditPoints="1" noAdjustHandles="1" noChangeArrowheads="1" noChangeShapeType="1" noTextEdit="1"/>
              </p:cNvSpPr>
              <p:nvPr>
                <p:ph idx="1"/>
              </p:nvPr>
            </p:nvSpPr>
            <p:spPr>
              <a:blipFill>
                <a:blip r:embed="rId3"/>
                <a:stretch>
                  <a:fillRect l="-367" t="-1957"/>
                </a:stretch>
              </a:blipFill>
            </p:spPr>
            <p:txBody>
              <a:bodyPr/>
              <a:lstStyle/>
              <a:p>
                <a:r>
                  <a:rPr lang="en-US">
                    <a:noFill/>
                  </a:rPr>
                  <a:t> </a:t>
                </a:r>
              </a:p>
            </p:txBody>
          </p:sp>
        </mc:Fallback>
      </mc:AlternateContent>
    </p:spTree>
    <p:extLst>
      <p:ext uri="{BB962C8B-B14F-4D97-AF65-F5344CB8AC3E}">
        <p14:creationId xmlns:p14="http://schemas.microsoft.com/office/powerpoint/2010/main" val="403462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A0A9-EE23-4DF8-B972-540F386229C2}"/>
              </a:ext>
            </a:extLst>
          </p:cNvPr>
          <p:cNvSpPr>
            <a:spLocks noGrp="1"/>
          </p:cNvSpPr>
          <p:nvPr>
            <p:ph type="title"/>
          </p:nvPr>
        </p:nvSpPr>
        <p:spPr/>
        <p:txBody>
          <a:bodyPr/>
          <a:lstStyle/>
          <a:p>
            <a:r>
              <a:rPr lang="en-US" dirty="0"/>
              <a:t>Simulation and Results: Overview</a:t>
            </a:r>
          </a:p>
        </p:txBody>
      </p:sp>
      <p:sp>
        <p:nvSpPr>
          <p:cNvPr id="5" name="Content Placeholder 4">
            <a:extLst>
              <a:ext uri="{FF2B5EF4-FFF2-40B4-BE49-F238E27FC236}">
                <a16:creationId xmlns:a16="http://schemas.microsoft.com/office/drawing/2014/main" id="{126ECD2B-8E8A-0276-0764-3A7808AC0D67}"/>
              </a:ext>
            </a:extLst>
          </p:cNvPr>
          <p:cNvSpPr>
            <a:spLocks noGrp="1"/>
          </p:cNvSpPr>
          <p:nvPr>
            <p:ph sz="half" idx="1"/>
          </p:nvPr>
        </p:nvSpPr>
        <p:spPr>
          <a:xfrm>
            <a:off x="1385046" y="1825625"/>
            <a:ext cx="4150393" cy="4351338"/>
          </a:xfrm>
        </p:spPr>
        <p:txBody>
          <a:bodyPr/>
          <a:lstStyle/>
          <a:p>
            <a:r>
              <a:rPr lang="en-US" dirty="0"/>
              <a:t>Simple simulation due to time constraints</a:t>
            </a:r>
          </a:p>
          <a:p>
            <a:r>
              <a:rPr lang="en-US" dirty="0"/>
              <a:t>Varying torque applied to both joints</a:t>
            </a:r>
          </a:p>
          <a:p>
            <a:r>
              <a:rPr lang="en-US" dirty="0"/>
              <a:t>0.5 second simulation time</a:t>
            </a:r>
          </a:p>
        </p:txBody>
      </p:sp>
      <p:pic>
        <p:nvPicPr>
          <p:cNvPr id="7" name="table">
            <a:extLst>
              <a:ext uri="{FF2B5EF4-FFF2-40B4-BE49-F238E27FC236}">
                <a16:creationId xmlns:a16="http://schemas.microsoft.com/office/drawing/2014/main" id="{ACA74539-5077-9488-567E-CE891DCC888F}"/>
              </a:ext>
            </a:extLst>
          </p:cNvPr>
          <p:cNvPicPr>
            <a:picLocks noChangeAspect="1"/>
          </p:cNvPicPr>
          <p:nvPr/>
        </p:nvPicPr>
        <p:blipFill>
          <a:blip r:embed="rId3"/>
          <a:stretch>
            <a:fillRect/>
          </a:stretch>
        </p:blipFill>
        <p:spPr>
          <a:xfrm>
            <a:off x="6096000" y="1736506"/>
            <a:ext cx="5628020" cy="2405273"/>
          </a:xfrm>
          <a:prstGeom prst="rect">
            <a:avLst/>
          </a:prstGeom>
        </p:spPr>
      </p:pic>
    </p:spTree>
    <p:extLst>
      <p:ext uri="{BB962C8B-B14F-4D97-AF65-F5344CB8AC3E}">
        <p14:creationId xmlns:p14="http://schemas.microsoft.com/office/powerpoint/2010/main" val="7148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64C9-E1BB-B314-9881-DA636A0E9BCD}"/>
              </a:ext>
            </a:extLst>
          </p:cNvPr>
          <p:cNvSpPr>
            <a:spLocks noGrp="1"/>
          </p:cNvSpPr>
          <p:nvPr>
            <p:ph type="title"/>
          </p:nvPr>
        </p:nvSpPr>
        <p:spPr/>
        <p:txBody>
          <a:bodyPr/>
          <a:lstStyle/>
          <a:p>
            <a:r>
              <a:rPr lang="en-US" dirty="0"/>
              <a:t>Results: Trial 1</a:t>
            </a:r>
          </a:p>
        </p:txBody>
      </p:sp>
      <p:sp>
        <p:nvSpPr>
          <p:cNvPr id="3" name="TextBox 2">
            <a:extLst>
              <a:ext uri="{FF2B5EF4-FFF2-40B4-BE49-F238E27FC236}">
                <a16:creationId xmlns:a16="http://schemas.microsoft.com/office/drawing/2014/main" id="{DBA029EE-C040-99EF-2030-383367346DB5}"/>
              </a:ext>
            </a:extLst>
          </p:cNvPr>
          <p:cNvSpPr txBox="1"/>
          <p:nvPr/>
        </p:nvSpPr>
        <p:spPr>
          <a:xfrm>
            <a:off x="1385046" y="1440707"/>
            <a:ext cx="5693229" cy="369332"/>
          </a:xfrm>
          <a:prstGeom prst="rect">
            <a:avLst/>
          </a:prstGeom>
          <a:noFill/>
        </p:spPr>
        <p:txBody>
          <a:bodyPr wrap="square" rtlCol="0">
            <a:spAutoFit/>
          </a:bodyPr>
          <a:lstStyle/>
          <a:p>
            <a:r>
              <a:rPr lang="en-US" dirty="0"/>
              <a:t>Trial 1: T</a:t>
            </a:r>
            <a:r>
              <a:rPr lang="en-US" baseline="-25000" dirty="0"/>
              <a:t>B</a:t>
            </a:r>
            <a:r>
              <a:rPr lang="en-US" dirty="0"/>
              <a:t>, T</a:t>
            </a:r>
            <a:r>
              <a:rPr lang="en-US" baseline="-25000" dirty="0"/>
              <a:t>C</a:t>
            </a:r>
            <a:r>
              <a:rPr lang="en-US" dirty="0"/>
              <a:t> = -10 Nm</a:t>
            </a:r>
          </a:p>
        </p:txBody>
      </p:sp>
      <p:pic>
        <p:nvPicPr>
          <p:cNvPr id="8" name="2024_04_30_182b4cf6457ec9884758g-5.jpeg" descr="A graph of a function&#10;&#10;Description automatically generated">
            <a:extLst>
              <a:ext uri="{FF2B5EF4-FFF2-40B4-BE49-F238E27FC236}">
                <a16:creationId xmlns:a16="http://schemas.microsoft.com/office/drawing/2014/main" id="{D9662BB5-8145-99B7-0D1D-AFD2F97788FF}"/>
              </a:ext>
            </a:extLst>
          </p:cNvPr>
          <p:cNvPicPr/>
          <p:nvPr/>
        </p:nvPicPr>
        <p:blipFill>
          <a:blip r:embed="rId3" cstate="print"/>
          <a:srcRect/>
          <a:stretch>
            <a:fillRect/>
          </a:stretch>
        </p:blipFill>
        <p:spPr>
          <a:xfrm>
            <a:off x="1526283" y="2165955"/>
            <a:ext cx="3335588" cy="2496819"/>
          </a:xfrm>
          <a:prstGeom prst="rect">
            <a:avLst/>
          </a:prstGeom>
        </p:spPr>
      </p:pic>
      <p:pic>
        <p:nvPicPr>
          <p:cNvPr id="9" name="image-c93621fb8a19b7320ff9d6e956835fb99a09336b.jpeg" descr="A graph of a function&#10;&#10;Description automatically generated">
            <a:extLst>
              <a:ext uri="{FF2B5EF4-FFF2-40B4-BE49-F238E27FC236}">
                <a16:creationId xmlns:a16="http://schemas.microsoft.com/office/drawing/2014/main" id="{A6311991-5B90-37CD-F2BD-26DEF2D48FB5}"/>
              </a:ext>
            </a:extLst>
          </p:cNvPr>
          <p:cNvPicPr/>
          <p:nvPr/>
        </p:nvPicPr>
        <p:blipFill>
          <a:blip r:embed="rId4" cstate="print"/>
          <a:srcRect/>
          <a:stretch>
            <a:fillRect/>
          </a:stretch>
        </p:blipFill>
        <p:spPr>
          <a:xfrm>
            <a:off x="5023020" y="2165955"/>
            <a:ext cx="3461577" cy="2496819"/>
          </a:xfrm>
          <a:prstGeom prst="rect">
            <a:avLst/>
          </a:prstGeom>
        </p:spPr>
      </p:pic>
      <p:pic>
        <p:nvPicPr>
          <p:cNvPr id="10" name="image-32c5c34cbae9d7b5a6fc48c011e7de9dc4fbb3ce.jpeg" descr="A graph of a point&#10;&#10;Description automatically generated">
            <a:extLst>
              <a:ext uri="{FF2B5EF4-FFF2-40B4-BE49-F238E27FC236}">
                <a16:creationId xmlns:a16="http://schemas.microsoft.com/office/drawing/2014/main" id="{0B352594-5877-0B8E-47A9-A695CF319D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a:xfrm>
            <a:off x="8746512" y="2164426"/>
            <a:ext cx="2903905" cy="2498350"/>
          </a:xfrm>
          <a:prstGeom prst="rect">
            <a:avLst/>
          </a:prstGeom>
        </p:spPr>
      </p:pic>
    </p:spTree>
    <p:extLst>
      <p:ext uri="{BB962C8B-B14F-4D97-AF65-F5344CB8AC3E}">
        <p14:creationId xmlns:p14="http://schemas.microsoft.com/office/powerpoint/2010/main" val="326326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64C9-E1BB-B314-9881-DA636A0E9BCD}"/>
              </a:ext>
            </a:extLst>
          </p:cNvPr>
          <p:cNvSpPr>
            <a:spLocks noGrp="1"/>
          </p:cNvSpPr>
          <p:nvPr>
            <p:ph type="title"/>
          </p:nvPr>
        </p:nvSpPr>
        <p:spPr/>
        <p:txBody>
          <a:bodyPr/>
          <a:lstStyle/>
          <a:p>
            <a:r>
              <a:rPr lang="en-US" dirty="0"/>
              <a:t>Results: Trial 2</a:t>
            </a:r>
          </a:p>
        </p:txBody>
      </p:sp>
      <p:sp>
        <p:nvSpPr>
          <p:cNvPr id="3" name="TextBox 2">
            <a:extLst>
              <a:ext uri="{FF2B5EF4-FFF2-40B4-BE49-F238E27FC236}">
                <a16:creationId xmlns:a16="http://schemas.microsoft.com/office/drawing/2014/main" id="{DBA029EE-C040-99EF-2030-383367346DB5}"/>
              </a:ext>
            </a:extLst>
          </p:cNvPr>
          <p:cNvSpPr txBox="1"/>
          <p:nvPr/>
        </p:nvSpPr>
        <p:spPr>
          <a:xfrm>
            <a:off x="1385046" y="1440707"/>
            <a:ext cx="5693229" cy="369332"/>
          </a:xfrm>
          <a:prstGeom prst="rect">
            <a:avLst/>
          </a:prstGeom>
          <a:noFill/>
        </p:spPr>
        <p:txBody>
          <a:bodyPr wrap="square" rtlCol="0">
            <a:spAutoFit/>
          </a:bodyPr>
          <a:lstStyle/>
          <a:p>
            <a:r>
              <a:rPr lang="en-US" dirty="0"/>
              <a:t>Trial 2: T</a:t>
            </a:r>
            <a:r>
              <a:rPr lang="en-US" baseline="-25000" dirty="0"/>
              <a:t>B</a:t>
            </a:r>
            <a:r>
              <a:rPr lang="en-US" dirty="0"/>
              <a:t> = -10 Nm, T</a:t>
            </a:r>
            <a:r>
              <a:rPr lang="en-US" baseline="-25000" dirty="0"/>
              <a:t>C</a:t>
            </a:r>
            <a:r>
              <a:rPr lang="en-US" dirty="0"/>
              <a:t> = -20 Nm</a:t>
            </a:r>
          </a:p>
        </p:txBody>
      </p:sp>
      <p:pic>
        <p:nvPicPr>
          <p:cNvPr id="7" name="image-c190d828e2afd9f60dd5474985620605ff61dfc3.jpeg" descr="A graph with a line and a number of numbers&#10;&#10;Description automatically generated with medium confidence">
            <a:extLst>
              <a:ext uri="{FF2B5EF4-FFF2-40B4-BE49-F238E27FC236}">
                <a16:creationId xmlns:a16="http://schemas.microsoft.com/office/drawing/2014/main" id="{943D751F-036C-4BBA-0E93-C8D51DB42C34}"/>
              </a:ext>
            </a:extLst>
          </p:cNvPr>
          <p:cNvPicPr/>
          <p:nvPr/>
        </p:nvPicPr>
        <p:blipFill>
          <a:blip r:embed="rId3" cstate="print"/>
          <a:srcRect/>
          <a:stretch>
            <a:fillRect/>
          </a:stretch>
        </p:blipFill>
        <p:spPr>
          <a:xfrm>
            <a:off x="1385046" y="2082437"/>
            <a:ext cx="2985770" cy="2453640"/>
          </a:xfrm>
          <a:prstGeom prst="rect">
            <a:avLst/>
          </a:prstGeom>
        </p:spPr>
      </p:pic>
      <p:pic>
        <p:nvPicPr>
          <p:cNvPr id="8" name="image-467546c9258e453f7ab81f523baecbafde32ac59.jpeg" descr="A graph of a function&#10;&#10;Description automatically generated">
            <a:extLst>
              <a:ext uri="{FF2B5EF4-FFF2-40B4-BE49-F238E27FC236}">
                <a16:creationId xmlns:a16="http://schemas.microsoft.com/office/drawing/2014/main" id="{8349D706-7E3C-9DE9-57CB-4DC27AA71FC0}"/>
              </a:ext>
            </a:extLst>
          </p:cNvPr>
          <p:cNvPicPr/>
          <p:nvPr/>
        </p:nvPicPr>
        <p:blipFill>
          <a:blip r:embed="rId4" cstate="print"/>
          <a:srcRect/>
          <a:stretch>
            <a:fillRect/>
          </a:stretch>
        </p:blipFill>
        <p:spPr>
          <a:xfrm>
            <a:off x="4892566" y="2082437"/>
            <a:ext cx="2928620" cy="2607310"/>
          </a:xfrm>
          <a:prstGeom prst="rect">
            <a:avLst/>
          </a:prstGeom>
        </p:spPr>
      </p:pic>
      <p:pic>
        <p:nvPicPr>
          <p:cNvPr id="9" name="image-c59aa9d7faafbc692284a593d959cd074ed00bca.jpeg" descr="A graph of a circle with different points&#10;&#10;Description automatically generated with medium confidence">
            <a:extLst>
              <a:ext uri="{FF2B5EF4-FFF2-40B4-BE49-F238E27FC236}">
                <a16:creationId xmlns:a16="http://schemas.microsoft.com/office/drawing/2014/main" id="{CC6E0CA3-34D0-F2FC-A77C-2F4F406AE9E7}"/>
              </a:ext>
            </a:extLst>
          </p:cNvPr>
          <p:cNvPicPr/>
          <p:nvPr/>
        </p:nvPicPr>
        <p:blipFill>
          <a:blip r:embed="rId5" cstate="print"/>
          <a:srcRect/>
          <a:stretch>
            <a:fillRect/>
          </a:stretch>
        </p:blipFill>
        <p:spPr>
          <a:xfrm>
            <a:off x="8224928" y="2082437"/>
            <a:ext cx="3515792" cy="2607310"/>
          </a:xfrm>
          <a:prstGeom prst="rect">
            <a:avLst/>
          </a:prstGeom>
        </p:spPr>
      </p:pic>
    </p:spTree>
    <p:extLst>
      <p:ext uri="{BB962C8B-B14F-4D97-AF65-F5344CB8AC3E}">
        <p14:creationId xmlns:p14="http://schemas.microsoft.com/office/powerpoint/2010/main" val="9244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64C9-E1BB-B314-9881-DA636A0E9BCD}"/>
              </a:ext>
            </a:extLst>
          </p:cNvPr>
          <p:cNvSpPr>
            <a:spLocks noGrp="1"/>
          </p:cNvSpPr>
          <p:nvPr>
            <p:ph type="title"/>
          </p:nvPr>
        </p:nvSpPr>
        <p:spPr/>
        <p:txBody>
          <a:bodyPr/>
          <a:lstStyle/>
          <a:p>
            <a:r>
              <a:rPr lang="en-US" dirty="0"/>
              <a:t>Results: Trial 3</a:t>
            </a:r>
          </a:p>
        </p:txBody>
      </p:sp>
      <p:sp>
        <p:nvSpPr>
          <p:cNvPr id="3" name="TextBox 2">
            <a:extLst>
              <a:ext uri="{FF2B5EF4-FFF2-40B4-BE49-F238E27FC236}">
                <a16:creationId xmlns:a16="http://schemas.microsoft.com/office/drawing/2014/main" id="{DBA029EE-C040-99EF-2030-383367346DB5}"/>
              </a:ext>
            </a:extLst>
          </p:cNvPr>
          <p:cNvSpPr txBox="1"/>
          <p:nvPr/>
        </p:nvSpPr>
        <p:spPr>
          <a:xfrm>
            <a:off x="1385046" y="1440707"/>
            <a:ext cx="5693229" cy="369332"/>
          </a:xfrm>
          <a:prstGeom prst="rect">
            <a:avLst/>
          </a:prstGeom>
          <a:noFill/>
        </p:spPr>
        <p:txBody>
          <a:bodyPr wrap="square" rtlCol="0">
            <a:spAutoFit/>
          </a:bodyPr>
          <a:lstStyle/>
          <a:p>
            <a:r>
              <a:rPr lang="en-US" dirty="0"/>
              <a:t>Trial 3: T</a:t>
            </a:r>
            <a:r>
              <a:rPr lang="en-US" baseline="-25000" dirty="0"/>
              <a:t>B</a:t>
            </a:r>
            <a:r>
              <a:rPr lang="en-US" dirty="0"/>
              <a:t> = -20 Nm, T</a:t>
            </a:r>
            <a:r>
              <a:rPr lang="en-US" baseline="-25000" dirty="0"/>
              <a:t>C</a:t>
            </a:r>
            <a:r>
              <a:rPr lang="en-US" dirty="0"/>
              <a:t> = -10 Nm</a:t>
            </a:r>
          </a:p>
        </p:txBody>
      </p:sp>
      <p:pic>
        <p:nvPicPr>
          <p:cNvPr id="8" name="2024_04_30_182b4cf6457ec9884758g-6.jpeg" descr="A graph with a line and a line&#10;&#10;Description automatically generated with medium confidence">
            <a:extLst>
              <a:ext uri="{FF2B5EF4-FFF2-40B4-BE49-F238E27FC236}">
                <a16:creationId xmlns:a16="http://schemas.microsoft.com/office/drawing/2014/main" id="{EF54F6CD-73F7-8DAC-DBBD-FCF3DAAB61DF}"/>
              </a:ext>
            </a:extLst>
          </p:cNvPr>
          <p:cNvPicPr/>
          <p:nvPr/>
        </p:nvPicPr>
        <p:blipFill>
          <a:blip r:embed="rId3" cstate="print"/>
          <a:srcRect/>
          <a:stretch>
            <a:fillRect/>
          </a:stretch>
        </p:blipFill>
        <p:spPr>
          <a:xfrm>
            <a:off x="1385045" y="2193289"/>
            <a:ext cx="3191205" cy="2540951"/>
          </a:xfrm>
          <a:prstGeom prst="rect">
            <a:avLst/>
          </a:prstGeom>
        </p:spPr>
      </p:pic>
      <p:pic>
        <p:nvPicPr>
          <p:cNvPr id="9" name="image-3ad23d241e5a444da1f7ef15d44134f87c66b19d.jpeg" descr="A graph showing a curve&#10;&#10;Description automatically generated with medium confidence">
            <a:extLst>
              <a:ext uri="{FF2B5EF4-FFF2-40B4-BE49-F238E27FC236}">
                <a16:creationId xmlns:a16="http://schemas.microsoft.com/office/drawing/2014/main" id="{C3BF405F-1F2B-3B19-986A-C2BF57D1AB73}"/>
              </a:ext>
            </a:extLst>
          </p:cNvPr>
          <p:cNvPicPr/>
          <p:nvPr/>
        </p:nvPicPr>
        <p:blipFill>
          <a:blip r:embed="rId4" cstate="print"/>
          <a:srcRect/>
          <a:stretch>
            <a:fillRect/>
          </a:stretch>
        </p:blipFill>
        <p:spPr>
          <a:xfrm>
            <a:off x="4857182" y="2123757"/>
            <a:ext cx="3135630" cy="2610485"/>
          </a:xfrm>
          <a:prstGeom prst="rect">
            <a:avLst/>
          </a:prstGeom>
        </p:spPr>
      </p:pic>
      <p:pic>
        <p:nvPicPr>
          <p:cNvPr id="10" name="image-e9abafa726e8b663bf291d00c12f575b9dc746c5.jpeg" descr="A graph of a point&#10;&#10;Description automatically generated with medium confidence">
            <a:extLst>
              <a:ext uri="{FF2B5EF4-FFF2-40B4-BE49-F238E27FC236}">
                <a16:creationId xmlns:a16="http://schemas.microsoft.com/office/drawing/2014/main" id="{5E58B6C1-B3B1-6EB8-3A79-35BDCE78DCD0}"/>
              </a:ext>
            </a:extLst>
          </p:cNvPr>
          <p:cNvPicPr/>
          <p:nvPr/>
        </p:nvPicPr>
        <p:blipFill>
          <a:blip r:embed="rId5" cstate="print"/>
          <a:srcRect/>
          <a:stretch>
            <a:fillRect/>
          </a:stretch>
        </p:blipFill>
        <p:spPr>
          <a:xfrm>
            <a:off x="8249918" y="2123756"/>
            <a:ext cx="3263106" cy="2610485"/>
          </a:xfrm>
          <a:prstGeom prst="rect">
            <a:avLst/>
          </a:prstGeom>
        </p:spPr>
      </p:pic>
    </p:spTree>
    <p:extLst>
      <p:ext uri="{BB962C8B-B14F-4D97-AF65-F5344CB8AC3E}">
        <p14:creationId xmlns:p14="http://schemas.microsoft.com/office/powerpoint/2010/main" val="43822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64C9-E1BB-B314-9881-DA636A0E9BCD}"/>
              </a:ext>
            </a:extLst>
          </p:cNvPr>
          <p:cNvSpPr>
            <a:spLocks noGrp="1"/>
          </p:cNvSpPr>
          <p:nvPr>
            <p:ph type="title"/>
          </p:nvPr>
        </p:nvSpPr>
        <p:spPr/>
        <p:txBody>
          <a:bodyPr/>
          <a:lstStyle/>
          <a:p>
            <a:r>
              <a:rPr lang="en-US" dirty="0"/>
              <a:t>Results: Trial 4</a:t>
            </a:r>
          </a:p>
        </p:txBody>
      </p:sp>
      <p:sp>
        <p:nvSpPr>
          <p:cNvPr id="3" name="TextBox 2">
            <a:extLst>
              <a:ext uri="{FF2B5EF4-FFF2-40B4-BE49-F238E27FC236}">
                <a16:creationId xmlns:a16="http://schemas.microsoft.com/office/drawing/2014/main" id="{DBA029EE-C040-99EF-2030-383367346DB5}"/>
              </a:ext>
            </a:extLst>
          </p:cNvPr>
          <p:cNvSpPr txBox="1"/>
          <p:nvPr/>
        </p:nvSpPr>
        <p:spPr>
          <a:xfrm>
            <a:off x="1385046" y="1440707"/>
            <a:ext cx="5693229" cy="369332"/>
          </a:xfrm>
          <a:prstGeom prst="rect">
            <a:avLst/>
          </a:prstGeom>
          <a:noFill/>
        </p:spPr>
        <p:txBody>
          <a:bodyPr wrap="square" rtlCol="0">
            <a:spAutoFit/>
          </a:bodyPr>
          <a:lstStyle/>
          <a:p>
            <a:r>
              <a:rPr lang="en-US" dirty="0"/>
              <a:t>Trial 4: T</a:t>
            </a:r>
            <a:r>
              <a:rPr lang="en-US" baseline="-25000" dirty="0"/>
              <a:t>B</a:t>
            </a:r>
            <a:r>
              <a:rPr lang="en-US" dirty="0"/>
              <a:t>, T</a:t>
            </a:r>
            <a:r>
              <a:rPr lang="en-US" baseline="-25000" dirty="0"/>
              <a:t>C</a:t>
            </a:r>
            <a:r>
              <a:rPr lang="en-US" dirty="0"/>
              <a:t> = -20 Nm</a:t>
            </a:r>
          </a:p>
        </p:txBody>
      </p:sp>
      <p:pic>
        <p:nvPicPr>
          <p:cNvPr id="4" name="image-c8b6ae1bc0ded5e9b0d44a6d5009acc5e230e8a8.jpeg" descr="A graph of a function&#10;&#10;Description automatically generated">
            <a:extLst>
              <a:ext uri="{FF2B5EF4-FFF2-40B4-BE49-F238E27FC236}">
                <a16:creationId xmlns:a16="http://schemas.microsoft.com/office/drawing/2014/main" id="{96193425-DF89-D78A-F709-43DE395F85F6}"/>
              </a:ext>
            </a:extLst>
          </p:cNvPr>
          <p:cNvPicPr/>
          <p:nvPr/>
        </p:nvPicPr>
        <p:blipFill>
          <a:blip r:embed="rId3" cstate="print"/>
          <a:srcRect/>
          <a:stretch>
            <a:fillRect/>
          </a:stretch>
        </p:blipFill>
        <p:spPr>
          <a:xfrm>
            <a:off x="1385046" y="2331720"/>
            <a:ext cx="3086100" cy="2468880"/>
          </a:xfrm>
          <a:prstGeom prst="rect">
            <a:avLst/>
          </a:prstGeom>
        </p:spPr>
      </p:pic>
      <p:pic>
        <p:nvPicPr>
          <p:cNvPr id="5" name="image-e8ff194eb7f3fbd53961adb82908ccc16e245032.jpeg" descr="A graph of a function&#10;&#10;Description automatically generated">
            <a:extLst>
              <a:ext uri="{FF2B5EF4-FFF2-40B4-BE49-F238E27FC236}">
                <a16:creationId xmlns:a16="http://schemas.microsoft.com/office/drawing/2014/main" id="{577DEBB1-1724-9BB9-2707-8AA784A3E5A7}"/>
              </a:ext>
            </a:extLst>
          </p:cNvPr>
          <p:cNvPicPr/>
          <p:nvPr/>
        </p:nvPicPr>
        <p:blipFill>
          <a:blip r:embed="rId4" cstate="print"/>
          <a:srcRect/>
          <a:stretch>
            <a:fillRect/>
          </a:stretch>
        </p:blipFill>
        <p:spPr>
          <a:xfrm>
            <a:off x="5014151" y="2331720"/>
            <a:ext cx="3086100" cy="2468880"/>
          </a:xfrm>
          <a:prstGeom prst="rect">
            <a:avLst/>
          </a:prstGeom>
        </p:spPr>
      </p:pic>
      <p:pic>
        <p:nvPicPr>
          <p:cNvPr id="6" name="image-e4229a24e47d58602fe3ff314f8b543391737c2e.jpeg" descr="A graph of a function&#10;&#10;Description automatically generated with medium confidence">
            <a:extLst>
              <a:ext uri="{FF2B5EF4-FFF2-40B4-BE49-F238E27FC236}">
                <a16:creationId xmlns:a16="http://schemas.microsoft.com/office/drawing/2014/main" id="{00B52948-E23D-3B70-4697-77224E91D31E}"/>
              </a:ext>
            </a:extLst>
          </p:cNvPr>
          <p:cNvPicPr/>
          <p:nvPr/>
        </p:nvPicPr>
        <p:blipFill>
          <a:blip r:embed="rId5" cstate="print"/>
          <a:srcRect/>
          <a:stretch>
            <a:fillRect/>
          </a:stretch>
        </p:blipFill>
        <p:spPr>
          <a:xfrm>
            <a:off x="8659585" y="2331720"/>
            <a:ext cx="3086100" cy="2468880"/>
          </a:xfrm>
          <a:prstGeom prst="rect">
            <a:avLst/>
          </a:prstGeom>
        </p:spPr>
      </p:pic>
    </p:spTree>
    <p:extLst>
      <p:ext uri="{BB962C8B-B14F-4D97-AF65-F5344CB8AC3E}">
        <p14:creationId xmlns:p14="http://schemas.microsoft.com/office/powerpoint/2010/main" val="245105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D621-5407-818C-9194-89942CA696D0}"/>
              </a:ext>
            </a:extLst>
          </p:cNvPr>
          <p:cNvSpPr>
            <a:spLocks noGrp="1"/>
          </p:cNvSpPr>
          <p:nvPr>
            <p:ph type="title"/>
          </p:nvPr>
        </p:nvSpPr>
        <p:spPr/>
        <p:txBody>
          <a:bodyPr/>
          <a:lstStyle/>
          <a:p>
            <a:r>
              <a:rPr lang="en-US" dirty="0"/>
              <a:t>Results: Trials 1-4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CE45A5D-34F6-FBB5-A891-EF9FD740A7AD}"/>
                  </a:ext>
                </a:extLst>
              </p:cNvPr>
              <p:cNvSpPr>
                <a:spLocks noGrp="1"/>
              </p:cNvSpPr>
              <p:nvPr>
                <p:ph idx="1"/>
              </p:nvPr>
            </p:nvSpPr>
            <p:spPr/>
            <p:txBody>
              <a:bodyPr/>
              <a:lstStyle/>
              <a:p>
                <a:r>
                  <a:rPr lang="en-US" sz="1800" dirty="0"/>
                  <a:t>Change in coordinates &amp; velocities</a:t>
                </a:r>
              </a:p>
              <a:p>
                <a:pPr lvl="1"/>
                <a:r>
                  <a:rPr lang="en-US" sz="1800" dirty="0"/>
                  <a:t>When </a:t>
                </a:r>
                <a14:m>
                  <m:oMath xmlns:m="http://schemas.openxmlformats.org/officeDocument/2006/math">
                    <m:sSub>
                      <m:sSubPr>
                        <m:ctrlPr>
                          <a:rPr lang="en-US" sz="1800" i="1">
                            <a:effectLst/>
                            <a:latin typeface="Cambria Math" panose="02040503050406030204" pitchFamily="18" charset="0"/>
                          </a:rPr>
                        </m:ctrlPr>
                      </m:sSubPr>
                      <m:e>
                        <m:r>
                          <a:rPr lang="en-US" sz="1800" i="1">
                            <a:effectLst/>
                            <a:latin typeface="Cambria Math" panose="02040503050406030204" pitchFamily="18" charset="0"/>
                          </a:rPr>
                          <m:t>𝑇</m:t>
                        </m:r>
                      </m:e>
                      <m:sub>
                        <m:r>
                          <a:rPr lang="en-US" sz="1800" b="0" i="1" smtClean="0">
                            <a:effectLst/>
                            <a:latin typeface="Cambria Math" panose="02040503050406030204" pitchFamily="18" charset="0"/>
                          </a:rPr>
                          <m:t>𝐵</m:t>
                        </m:r>
                      </m:sub>
                    </m:sSub>
                    <m:r>
                      <a:rPr lang="en-US" sz="1800" i="1">
                        <a:effectLst/>
                        <a:latin typeface="Cambria Math" panose="02040503050406030204" pitchFamily="18" charset="0"/>
                      </a:rPr>
                      <m:t>=−</m:t>
                    </m:r>
                    <m:r>
                      <a:rPr lang="en-US" sz="1800">
                        <a:effectLst/>
                        <a:latin typeface="Cambria Math" panose="02040503050406030204" pitchFamily="18" charset="0"/>
                      </a:rPr>
                      <m:t>20 </m:t>
                    </m:r>
                    <m:r>
                      <m:rPr>
                        <m:sty m:val="p"/>
                      </m:rPr>
                      <a:rPr lang="en-US" sz="1800" b="0" i="0" smtClean="0">
                        <a:effectLst/>
                        <a:latin typeface="Cambria Math" panose="02040503050406030204" pitchFamily="18" charset="0"/>
                      </a:rPr>
                      <m:t>Nm</m:t>
                    </m:r>
                  </m:oMath>
                </a14:m>
                <a:r>
                  <a:rPr lang="en-US" sz="1800" dirty="0"/>
                  <a:t> or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b="0" i="1" smtClean="0">
                            <a:latin typeface="Cambria Math" panose="02040503050406030204" pitchFamily="18" charset="0"/>
                          </a:rPr>
                          <m:t>𝐶</m:t>
                        </m:r>
                      </m:sub>
                    </m:sSub>
                    <m:r>
                      <a:rPr lang="en-US" sz="1800" b="0" i="1" smtClean="0">
                        <a:latin typeface="Cambria Math" panose="02040503050406030204" pitchFamily="18" charset="0"/>
                      </a:rPr>
                      <m:t>=−20 </m:t>
                    </m:r>
                    <m:r>
                      <a:rPr lang="en-US" sz="1800" b="0" i="1" smtClean="0">
                        <a:latin typeface="Cambria Math" panose="02040503050406030204" pitchFamily="18" charset="0"/>
                      </a:rPr>
                      <m:t>𝑁𝑚</m:t>
                    </m:r>
                  </m:oMath>
                </a14:m>
                <a:r>
                  <a:rPr lang="en-US" sz="1800" dirty="0"/>
                  <a:t>, u1 and u2 converge</a:t>
                </a:r>
              </a:p>
              <a:p>
                <a:r>
                  <a:rPr lang="en-US" sz="1800" dirty="0"/>
                  <a:t>Movement of the links</a:t>
                </a:r>
              </a:p>
              <a:p>
                <a:pPr lvl="1"/>
                <a:r>
                  <a:rPr lang="en-US" sz="1800" dirty="0"/>
                  <a:t>Second link swings back around when </a:t>
                </a:r>
                <a:r>
                  <a:rPr lang="en-US" sz="1800" dirty="0">
                    <a:effectLst/>
                  </a:rPr>
                  <a:t> </a:t>
                </a:r>
                <a14:m>
                  <m:oMath xmlns:m="http://schemas.openxmlformats.org/officeDocument/2006/math">
                    <m:sSub>
                      <m:sSubPr>
                        <m:ctrlPr>
                          <a:rPr lang="en-US" sz="1800" i="1">
                            <a:effectLst/>
                            <a:latin typeface="Cambria Math" panose="02040503050406030204" pitchFamily="18" charset="0"/>
                          </a:rPr>
                        </m:ctrlPr>
                      </m:sSubPr>
                      <m:e>
                        <m:r>
                          <a:rPr lang="en-US" sz="1800" i="1">
                            <a:effectLst/>
                            <a:latin typeface="Cambria Math" panose="02040503050406030204" pitchFamily="18" charset="0"/>
                          </a:rPr>
                          <m:t>𝑇</m:t>
                        </m:r>
                      </m:e>
                      <m:sub>
                        <m:r>
                          <a:rPr lang="en-US" sz="1800" b="0" i="1" smtClean="0">
                            <a:effectLst/>
                            <a:latin typeface="Cambria Math" panose="02040503050406030204" pitchFamily="18" charset="0"/>
                          </a:rPr>
                          <m:t>𝐵</m:t>
                        </m:r>
                      </m:sub>
                    </m:sSub>
                    <m:r>
                      <a:rPr lang="en-US" sz="1800" i="1">
                        <a:effectLst/>
                        <a:latin typeface="Cambria Math" panose="02040503050406030204" pitchFamily="18" charset="0"/>
                      </a:rPr>
                      <m:t>=−</m:t>
                    </m:r>
                    <m:r>
                      <a:rPr lang="en-US" sz="1800">
                        <a:effectLst/>
                        <a:latin typeface="Cambria Math" panose="02040503050406030204" pitchFamily="18" charset="0"/>
                      </a:rPr>
                      <m:t>20 </m:t>
                    </m:r>
                    <m:r>
                      <m:rPr>
                        <m:sty m:val="p"/>
                      </m:rPr>
                      <a:rPr lang="en-US" sz="1800">
                        <a:effectLst/>
                        <a:latin typeface="Cambria Math" panose="02040503050406030204" pitchFamily="18" charset="0"/>
                      </a:rPr>
                      <m:t>Nm</m:t>
                    </m:r>
                  </m:oMath>
                </a14:m>
                <a:endParaRPr lang="en-US" sz="1800" dirty="0"/>
              </a:p>
              <a:p>
                <a:pPr lvl="1"/>
                <a:r>
                  <a:rPr lang="en-US" sz="1800" dirty="0"/>
                  <a:t>When both torques are equal, their movement is almost synchronous.</a:t>
                </a:r>
              </a:p>
              <a:p>
                <a:r>
                  <a:rPr lang="en-US" sz="1800" dirty="0"/>
                  <a:t>Trial 4 is effectively Trial 1 sped up</a:t>
                </a:r>
              </a:p>
              <a:p>
                <a:r>
                  <a:rPr lang="en-US" sz="1800" dirty="0"/>
                  <a:t>Similar phenomenon had trials gone for longer.</a:t>
                </a:r>
              </a:p>
            </p:txBody>
          </p:sp>
        </mc:Choice>
        <mc:Fallback>
          <p:sp>
            <p:nvSpPr>
              <p:cNvPr id="3" name="Content Placeholder 2">
                <a:extLst>
                  <a:ext uri="{FF2B5EF4-FFF2-40B4-BE49-F238E27FC236}">
                    <a16:creationId xmlns:a16="http://schemas.microsoft.com/office/drawing/2014/main" id="{1CE45A5D-34F6-FBB5-A891-EF9FD740A7AD}"/>
                  </a:ext>
                </a:extLst>
              </p:cNvPr>
              <p:cNvSpPr>
                <a:spLocks noGrp="1" noRot="1" noChangeAspect="1" noMove="1" noResize="1" noEditPoints="1" noAdjustHandles="1" noChangeArrowheads="1" noChangeShapeType="1" noTextEdit="1"/>
              </p:cNvSpPr>
              <p:nvPr>
                <p:ph idx="1"/>
              </p:nvPr>
            </p:nvSpPr>
            <p:spPr>
              <a:blipFill>
                <a:blip r:embed="rId3"/>
                <a:stretch>
                  <a:fillRect l="-367" t="-1957"/>
                </a:stretch>
              </a:blipFill>
            </p:spPr>
            <p:txBody>
              <a:bodyPr/>
              <a:lstStyle/>
              <a:p>
                <a:r>
                  <a:rPr lang="en-US">
                    <a:noFill/>
                  </a:rPr>
                  <a:t> </a:t>
                </a:r>
              </a:p>
            </p:txBody>
          </p:sp>
        </mc:Fallback>
      </mc:AlternateContent>
    </p:spTree>
    <p:extLst>
      <p:ext uri="{BB962C8B-B14F-4D97-AF65-F5344CB8AC3E}">
        <p14:creationId xmlns:p14="http://schemas.microsoft.com/office/powerpoint/2010/main" val="36191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034843B-3A1C-744D-5730-ED90D719EC98}"/>
              </a:ext>
            </a:extLst>
          </p:cNvPr>
          <p:cNvSpPr txBox="1">
            <a:spLocks/>
          </p:cNvSpPr>
          <p:nvPr/>
        </p:nvSpPr>
        <p:spPr>
          <a:xfrm>
            <a:off x="1370693" y="4230803"/>
            <a:ext cx="9440034" cy="21808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Kyler Limata, </a:t>
            </a:r>
            <a:r>
              <a:rPr lang="en-US" dirty="0" err="1"/>
              <a:t>Qinfu</a:t>
            </a:r>
            <a:r>
              <a:rPr lang="en-US" dirty="0"/>
              <a:t> Hu, Dr. Shawn Duan</a:t>
            </a:r>
          </a:p>
          <a:p>
            <a:pPr marL="0" indent="0" algn="ctr">
              <a:buNone/>
            </a:pPr>
            <a:r>
              <a:rPr lang="en-US" dirty="0"/>
              <a:t>Mechanical Engineering Department </a:t>
            </a:r>
          </a:p>
          <a:p>
            <a:pPr marL="0" indent="0" algn="ctr">
              <a:buNone/>
            </a:pPr>
            <a:r>
              <a:rPr lang="en-US" dirty="0"/>
              <a:t>Hal and Inge Marcus School of Engineering</a:t>
            </a:r>
          </a:p>
          <a:p>
            <a:pPr marL="0" indent="0" algn="ctr">
              <a:buNone/>
            </a:pPr>
            <a:r>
              <a:rPr lang="en-US" dirty="0"/>
              <a:t>Saint Martin’s University</a:t>
            </a:r>
          </a:p>
          <a:p>
            <a:pPr marL="0" indent="0" algn="ctr">
              <a:buNone/>
            </a:pPr>
            <a:r>
              <a:rPr lang="en-US" dirty="0"/>
              <a:t>Lacey, WA 98503</a:t>
            </a:r>
          </a:p>
          <a:p>
            <a:endParaRPr lang="en-US" dirty="0"/>
          </a:p>
        </p:txBody>
      </p:sp>
      <p:sp>
        <p:nvSpPr>
          <p:cNvPr id="9" name="Title 1">
            <a:extLst>
              <a:ext uri="{FF2B5EF4-FFF2-40B4-BE49-F238E27FC236}">
                <a16:creationId xmlns:a16="http://schemas.microsoft.com/office/drawing/2014/main" id="{EC4CE700-422E-24B2-92AE-09A4EB704F27}"/>
              </a:ext>
            </a:extLst>
          </p:cNvPr>
          <p:cNvSpPr>
            <a:spLocks noGrp="1"/>
          </p:cNvSpPr>
          <p:nvPr>
            <p:ph type="title"/>
          </p:nvPr>
        </p:nvSpPr>
        <p:spPr>
          <a:xfrm>
            <a:off x="1370693" y="1399461"/>
            <a:ext cx="9440034" cy="1828801"/>
          </a:xfrm>
        </p:spPr>
        <p:txBody>
          <a:bodyPr>
            <a:noAutofit/>
          </a:bodyPr>
          <a:lstStyle/>
          <a:p>
            <a:pPr algn="ctr"/>
            <a:r>
              <a:rPr lang="en-US" dirty="0">
                <a:solidFill>
                  <a:schemeClr val="tx1"/>
                </a:solidFill>
              </a:rPr>
              <a:t>ANALYSIS AND SIMULATION OF TWO-DIMENSIONAL DUAL-ARM MANIPULATOR FOR BASEBALL TRAINING</a:t>
            </a:r>
          </a:p>
        </p:txBody>
      </p:sp>
      <p:pic>
        <p:nvPicPr>
          <p:cNvPr id="10" name="Picture 2" descr="Related image">
            <a:extLst>
              <a:ext uri="{FF2B5EF4-FFF2-40B4-BE49-F238E27FC236}">
                <a16:creationId xmlns:a16="http://schemas.microsoft.com/office/drawing/2014/main" id="{4608AC09-F5A0-4703-2709-9D5D27792B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5" r="-5498"/>
          <a:stretch/>
        </p:blipFill>
        <p:spPr bwMode="auto">
          <a:xfrm>
            <a:off x="8084234" y="0"/>
            <a:ext cx="4107766" cy="1040463"/>
          </a:xfrm>
          <a:prstGeom prst="rect">
            <a:avLst/>
          </a:prstGeom>
          <a:noFill/>
        </p:spPr>
      </p:pic>
      <p:sp>
        <p:nvSpPr>
          <p:cNvPr id="11" name="TextBox 10">
            <a:extLst>
              <a:ext uri="{FF2B5EF4-FFF2-40B4-BE49-F238E27FC236}">
                <a16:creationId xmlns:a16="http://schemas.microsoft.com/office/drawing/2014/main" id="{08EC4850-E2F4-0694-D9DE-ED94862F9C7D}"/>
              </a:ext>
            </a:extLst>
          </p:cNvPr>
          <p:cNvSpPr txBox="1"/>
          <p:nvPr/>
        </p:nvSpPr>
        <p:spPr>
          <a:xfrm>
            <a:off x="4308892" y="3437145"/>
            <a:ext cx="3563635" cy="584775"/>
          </a:xfrm>
          <a:prstGeom prst="rect">
            <a:avLst/>
          </a:prstGeom>
          <a:noFill/>
        </p:spPr>
        <p:txBody>
          <a:bodyPr wrap="square" rtlCol="0">
            <a:spAutoFit/>
          </a:bodyPr>
          <a:lstStyle/>
          <a:p>
            <a:pPr algn="ctr"/>
            <a:r>
              <a:rPr lang="en-US" sz="3200" dirty="0">
                <a:solidFill>
                  <a:schemeClr val="tx2"/>
                </a:solidFill>
                <a:effectLst>
                  <a:outerShdw blurRad="38100" dist="38100" dir="2700000" algn="tl">
                    <a:srgbClr val="000000">
                      <a:alpha val="43137"/>
                    </a:srgbClr>
                  </a:outerShdw>
                </a:effectLst>
              </a:rPr>
              <a:t>IMECE2024-141597</a:t>
            </a:r>
          </a:p>
        </p:txBody>
      </p:sp>
    </p:spTree>
    <p:extLst>
      <p:ext uri="{BB962C8B-B14F-4D97-AF65-F5344CB8AC3E}">
        <p14:creationId xmlns:p14="http://schemas.microsoft.com/office/powerpoint/2010/main" val="188818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64C9-E1BB-B314-9881-DA636A0E9BCD}"/>
              </a:ext>
            </a:extLst>
          </p:cNvPr>
          <p:cNvSpPr>
            <a:spLocks noGrp="1"/>
          </p:cNvSpPr>
          <p:nvPr>
            <p:ph type="title"/>
          </p:nvPr>
        </p:nvSpPr>
        <p:spPr/>
        <p:txBody>
          <a:bodyPr/>
          <a:lstStyle/>
          <a:p>
            <a:r>
              <a:rPr lang="en-US" dirty="0"/>
              <a:t>Results: Trial 5</a:t>
            </a:r>
          </a:p>
        </p:txBody>
      </p:sp>
      <p:sp>
        <p:nvSpPr>
          <p:cNvPr id="3" name="TextBox 2">
            <a:extLst>
              <a:ext uri="{FF2B5EF4-FFF2-40B4-BE49-F238E27FC236}">
                <a16:creationId xmlns:a16="http://schemas.microsoft.com/office/drawing/2014/main" id="{DBA029EE-C040-99EF-2030-383367346DB5}"/>
              </a:ext>
            </a:extLst>
          </p:cNvPr>
          <p:cNvSpPr txBox="1"/>
          <p:nvPr/>
        </p:nvSpPr>
        <p:spPr>
          <a:xfrm>
            <a:off x="1385046" y="1440707"/>
            <a:ext cx="5693229" cy="369332"/>
          </a:xfrm>
          <a:prstGeom prst="rect">
            <a:avLst/>
          </a:prstGeom>
          <a:noFill/>
        </p:spPr>
        <p:txBody>
          <a:bodyPr wrap="square" rtlCol="0">
            <a:spAutoFit/>
          </a:bodyPr>
          <a:lstStyle/>
          <a:p>
            <a:r>
              <a:rPr lang="en-US" dirty="0"/>
              <a:t>Trial 5: T</a:t>
            </a:r>
            <a:r>
              <a:rPr lang="en-US" baseline="-25000" dirty="0"/>
              <a:t>B</a:t>
            </a:r>
            <a:r>
              <a:rPr lang="en-US" dirty="0"/>
              <a:t>, T</a:t>
            </a:r>
            <a:r>
              <a:rPr lang="en-US" baseline="-25000" dirty="0"/>
              <a:t>C</a:t>
            </a:r>
            <a:r>
              <a:rPr lang="en-US" dirty="0"/>
              <a:t> = 0 Nm</a:t>
            </a:r>
          </a:p>
        </p:txBody>
      </p:sp>
      <p:pic>
        <p:nvPicPr>
          <p:cNvPr id="7" name="Picture 6">
            <a:extLst>
              <a:ext uri="{FF2B5EF4-FFF2-40B4-BE49-F238E27FC236}">
                <a16:creationId xmlns:a16="http://schemas.microsoft.com/office/drawing/2014/main" id="{596F7E73-CD06-AF27-0664-7C26AEE1D3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045" y="1961605"/>
            <a:ext cx="3335383" cy="2501537"/>
          </a:xfrm>
          <a:prstGeom prst="rect">
            <a:avLst/>
          </a:prstGeom>
          <a:noFill/>
          <a:ln>
            <a:noFill/>
          </a:ln>
        </p:spPr>
      </p:pic>
      <p:pic>
        <p:nvPicPr>
          <p:cNvPr id="8" name="Picture 7">
            <a:extLst>
              <a:ext uri="{FF2B5EF4-FFF2-40B4-BE49-F238E27FC236}">
                <a16:creationId xmlns:a16="http://schemas.microsoft.com/office/drawing/2014/main" id="{6277BF49-C803-3C75-2CFC-1702A6A2F0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1731" y="1961606"/>
            <a:ext cx="3335381" cy="2501536"/>
          </a:xfrm>
          <a:prstGeom prst="rect">
            <a:avLst/>
          </a:prstGeom>
          <a:noFill/>
          <a:ln>
            <a:noFill/>
          </a:ln>
        </p:spPr>
      </p:pic>
      <p:pic>
        <p:nvPicPr>
          <p:cNvPr id="9" name="Picture 8">
            <a:extLst>
              <a:ext uri="{FF2B5EF4-FFF2-40B4-BE49-F238E27FC236}">
                <a16:creationId xmlns:a16="http://schemas.microsoft.com/office/drawing/2014/main" id="{0D6235A9-2964-769F-AD2D-2C780397F6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4851" y="1961603"/>
            <a:ext cx="3335380" cy="2501535"/>
          </a:xfrm>
          <a:prstGeom prst="rect">
            <a:avLst/>
          </a:prstGeom>
          <a:noFill/>
          <a:ln>
            <a:noFill/>
          </a:ln>
        </p:spPr>
      </p:pic>
    </p:spTree>
    <p:extLst>
      <p:ext uri="{BB962C8B-B14F-4D97-AF65-F5344CB8AC3E}">
        <p14:creationId xmlns:p14="http://schemas.microsoft.com/office/powerpoint/2010/main" val="120752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D621-5407-818C-9194-89942CA696D0}"/>
              </a:ext>
            </a:extLst>
          </p:cNvPr>
          <p:cNvSpPr>
            <a:spLocks noGrp="1"/>
          </p:cNvSpPr>
          <p:nvPr>
            <p:ph type="title"/>
          </p:nvPr>
        </p:nvSpPr>
        <p:spPr/>
        <p:txBody>
          <a:bodyPr/>
          <a:lstStyle/>
          <a:p>
            <a:r>
              <a:rPr lang="en-US" dirty="0"/>
              <a:t>Results: Trial 5</a:t>
            </a:r>
          </a:p>
        </p:txBody>
      </p:sp>
      <p:sp>
        <p:nvSpPr>
          <p:cNvPr id="3" name="Content Placeholder 2">
            <a:extLst>
              <a:ext uri="{FF2B5EF4-FFF2-40B4-BE49-F238E27FC236}">
                <a16:creationId xmlns:a16="http://schemas.microsoft.com/office/drawing/2014/main" id="{1CE45A5D-34F6-FBB5-A891-EF9FD740A7AD}"/>
              </a:ext>
            </a:extLst>
          </p:cNvPr>
          <p:cNvSpPr>
            <a:spLocks noGrp="1"/>
          </p:cNvSpPr>
          <p:nvPr>
            <p:ph idx="1"/>
          </p:nvPr>
        </p:nvSpPr>
        <p:spPr/>
        <p:txBody>
          <a:bodyPr/>
          <a:lstStyle/>
          <a:p>
            <a:r>
              <a:rPr lang="en-US" sz="1800" dirty="0"/>
              <a:t>Generalized Coordinates and Velocities take much longer to diverge</a:t>
            </a:r>
          </a:p>
          <a:p>
            <a:r>
              <a:rPr lang="en-US" sz="1800" dirty="0"/>
              <a:t>Arm behaves more like a double pendulum</a:t>
            </a:r>
          </a:p>
          <a:p>
            <a:r>
              <a:rPr lang="en-US" sz="1800" dirty="0"/>
              <a:t>Insight into the link dynamics</a:t>
            </a:r>
          </a:p>
        </p:txBody>
      </p:sp>
    </p:spTree>
    <p:extLst>
      <p:ext uri="{BB962C8B-B14F-4D97-AF65-F5344CB8AC3E}">
        <p14:creationId xmlns:p14="http://schemas.microsoft.com/office/powerpoint/2010/main" val="47864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631D-98D6-009F-056D-84EA6C84914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1BB271E-BC73-0CD0-AB1B-205957EB98B7}"/>
              </a:ext>
            </a:extLst>
          </p:cNvPr>
          <p:cNvSpPr>
            <a:spLocks noGrp="1"/>
          </p:cNvSpPr>
          <p:nvPr>
            <p:ph idx="1"/>
          </p:nvPr>
        </p:nvSpPr>
        <p:spPr/>
        <p:txBody>
          <a:bodyPr/>
          <a:lstStyle/>
          <a:p>
            <a:r>
              <a:rPr lang="en-US" dirty="0"/>
              <a:t>Examined the kinematic attributes of a 2D, 2-link arm</a:t>
            </a:r>
          </a:p>
          <a:p>
            <a:r>
              <a:rPr lang="en-US" dirty="0"/>
              <a:t>Explored the possible motions of the arm with applied torques</a:t>
            </a:r>
          </a:p>
          <a:p>
            <a:r>
              <a:rPr lang="en-US" dirty="0"/>
              <a:t>Demonstrated how different torques could be used to provide the speeds needed for pitching</a:t>
            </a:r>
          </a:p>
          <a:p>
            <a:r>
              <a:rPr lang="en-US" dirty="0"/>
              <a:t>Will hopefully prompt further innovation for baseball pitching arms</a:t>
            </a:r>
          </a:p>
        </p:txBody>
      </p:sp>
    </p:spTree>
    <p:extLst>
      <p:ext uri="{BB962C8B-B14F-4D97-AF65-F5344CB8AC3E}">
        <p14:creationId xmlns:p14="http://schemas.microsoft.com/office/powerpoint/2010/main" val="248132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4FE6-D2A1-63C0-DE8A-663999B14B53}"/>
              </a:ext>
            </a:extLst>
          </p:cNvPr>
          <p:cNvSpPr txBox="1">
            <a:spLocks/>
          </p:cNvSpPr>
          <p:nvPr/>
        </p:nvSpPr>
        <p:spPr>
          <a:xfrm>
            <a:off x="1385046" y="115145"/>
            <a:ext cx="9968753" cy="1099146"/>
          </a:xfrm>
          <a:prstGeom prst="rect">
            <a:avLst/>
          </a:prstGeom>
        </p:spPr>
        <p:txBody>
          <a:bodyPr/>
          <a:lst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a:lstStyle>
          <a:p>
            <a:r>
              <a:rPr lang="en-US"/>
              <a:t>References</a:t>
            </a:r>
            <a:endParaRPr lang="en-US" dirty="0"/>
          </a:p>
        </p:txBody>
      </p:sp>
      <p:sp>
        <p:nvSpPr>
          <p:cNvPr id="3" name="Content Placeholder 2">
            <a:extLst>
              <a:ext uri="{FF2B5EF4-FFF2-40B4-BE49-F238E27FC236}">
                <a16:creationId xmlns:a16="http://schemas.microsoft.com/office/drawing/2014/main" id="{7E757C9C-3320-9E68-BA37-5A17C72A9090}"/>
              </a:ext>
            </a:extLst>
          </p:cNvPr>
          <p:cNvSpPr txBox="1">
            <a:spLocks/>
          </p:cNvSpPr>
          <p:nvPr/>
        </p:nvSpPr>
        <p:spPr>
          <a:xfrm>
            <a:off x="1192541" y="1031520"/>
            <a:ext cx="10353762" cy="4794960"/>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0" indent="0">
              <a:lnSpc>
                <a:spcPct val="100000"/>
              </a:lnSpc>
              <a:spcBef>
                <a:spcPts val="0"/>
              </a:spcBef>
              <a:buFont typeface="Arial" panose="020B0604020202020204" pitchFamily="34" charset="0"/>
              <a:buNone/>
            </a:pPr>
            <a:r>
              <a:rPr lang="en-US" sz="1500"/>
              <a:t>[1] Bauml, B, Wimbock, T and Hirzinger, G. “Kinematically</a:t>
            </a:r>
          </a:p>
          <a:p>
            <a:pPr marL="36900" indent="0">
              <a:lnSpc>
                <a:spcPct val="100000"/>
              </a:lnSpc>
              <a:spcBef>
                <a:spcPts val="0"/>
              </a:spcBef>
              <a:buFont typeface="Arial" panose="020B0604020202020204" pitchFamily="34" charset="0"/>
              <a:buNone/>
            </a:pPr>
            <a:r>
              <a:rPr lang="en-US" sz="1500"/>
              <a:t>optimal catching a flying ball with a hand-arm system.”</a:t>
            </a:r>
          </a:p>
          <a:p>
            <a:pPr marL="36900" indent="0">
              <a:lnSpc>
                <a:spcPct val="100000"/>
              </a:lnSpc>
              <a:spcBef>
                <a:spcPts val="0"/>
              </a:spcBef>
              <a:buFont typeface="Arial" panose="020B0604020202020204" pitchFamily="34" charset="0"/>
              <a:buNone/>
            </a:pPr>
            <a:r>
              <a:rPr lang="en-US" sz="1500"/>
              <a:t>2010 IEEE/RSJ International Conference on Intelligent</a:t>
            </a:r>
          </a:p>
          <a:p>
            <a:pPr marL="36900" indent="0">
              <a:lnSpc>
                <a:spcPct val="100000"/>
              </a:lnSpc>
              <a:spcBef>
                <a:spcPts val="0"/>
              </a:spcBef>
              <a:buFont typeface="Arial" panose="020B0604020202020204" pitchFamily="34" charset="0"/>
              <a:buNone/>
            </a:pPr>
            <a:r>
              <a:rPr lang="en-US" sz="1500"/>
              <a:t>Robots and Systems: pp. 2592–2599. IEEE. DOI</a:t>
            </a:r>
          </a:p>
          <a:p>
            <a:pPr marL="36900" indent="0">
              <a:lnSpc>
                <a:spcPct val="100000"/>
              </a:lnSpc>
              <a:spcBef>
                <a:spcPts val="0"/>
              </a:spcBef>
              <a:buFont typeface="Arial" panose="020B0604020202020204" pitchFamily="34" charset="0"/>
              <a:buNone/>
            </a:pPr>
            <a:r>
              <a:rPr lang="en-US" sz="1500"/>
              <a:t>10.1109/IROS.2010.5651175. Accessed 2024-01-30, URL</a:t>
            </a:r>
          </a:p>
          <a:p>
            <a:pPr marL="36900" indent="0">
              <a:lnSpc>
                <a:spcPct val="100000"/>
              </a:lnSpc>
              <a:spcBef>
                <a:spcPts val="0"/>
              </a:spcBef>
              <a:buFont typeface="Arial" panose="020B0604020202020204" pitchFamily="34" charset="0"/>
              <a:buNone/>
            </a:pPr>
            <a:r>
              <a:rPr lang="en-US" sz="1500"/>
              <a:t>http://ieeexplore.ieee.org/document/5651175/.</a:t>
            </a:r>
          </a:p>
          <a:p>
            <a:pPr marL="36900" indent="0">
              <a:lnSpc>
                <a:spcPct val="100000"/>
              </a:lnSpc>
              <a:spcBef>
                <a:spcPts val="0"/>
              </a:spcBef>
              <a:buFont typeface="Arial" panose="020B0604020202020204" pitchFamily="34" charset="0"/>
              <a:buNone/>
            </a:pPr>
            <a:r>
              <a:rPr lang="en-US" sz="1500"/>
              <a:t>[2] Asgari, Mohsen and Nikoobin, Amin. “Analysis of Optimal</a:t>
            </a:r>
          </a:p>
          <a:p>
            <a:pPr marL="36900" indent="0">
              <a:lnSpc>
                <a:spcPct val="100000"/>
              </a:lnSpc>
              <a:spcBef>
                <a:spcPts val="0"/>
              </a:spcBef>
              <a:buFont typeface="Arial" panose="020B0604020202020204" pitchFamily="34" charset="0"/>
              <a:buNone/>
            </a:pPr>
            <a:r>
              <a:rPr lang="en-US" sz="1500"/>
              <a:t>Dynamic Manipulation for Robotic Manipulator Based</a:t>
            </a:r>
          </a:p>
          <a:p>
            <a:pPr marL="36900" indent="0">
              <a:lnSpc>
                <a:spcPct val="100000"/>
              </a:lnSpc>
              <a:spcBef>
                <a:spcPts val="0"/>
              </a:spcBef>
              <a:buFont typeface="Arial" panose="020B0604020202020204" pitchFamily="34" charset="0"/>
              <a:buNone/>
            </a:pPr>
            <a:r>
              <a:rPr lang="en-US" sz="1500"/>
              <a:t>on Pontryagin’s Minimum Principle.” Vol. 45 No. 11 :</a:t>
            </a:r>
          </a:p>
          <a:p>
            <a:pPr marL="36900" indent="0">
              <a:lnSpc>
                <a:spcPct val="100000"/>
              </a:lnSpc>
              <a:spcBef>
                <a:spcPts val="0"/>
              </a:spcBef>
              <a:buFont typeface="Arial" panose="020B0604020202020204" pitchFamily="34" charset="0"/>
              <a:buNone/>
            </a:pPr>
            <a:r>
              <a:rPr lang="en-US" sz="1500"/>
              <a:t>pp. 9159–9169. DOI 10.1007/s13369-020-04663-8. Accessed 2024-01-30, URL </a:t>
            </a:r>
          </a:p>
          <a:p>
            <a:pPr marL="36900" indent="0">
              <a:spcBef>
                <a:spcPts val="0"/>
              </a:spcBef>
              <a:buFont typeface="Arial" panose="020B0604020202020204" pitchFamily="34" charset="0"/>
              <a:buNone/>
            </a:pPr>
            <a:r>
              <a:rPr lang="en-US" sz="1500"/>
              <a:t>[3] Asgari, Mohsen and Nikoobin, Amin. “A variational</a:t>
            </a:r>
          </a:p>
          <a:p>
            <a:pPr marL="36900" indent="0">
              <a:spcBef>
                <a:spcPts val="0"/>
              </a:spcBef>
              <a:buFont typeface="Arial" panose="020B0604020202020204" pitchFamily="34" charset="0"/>
              <a:buNone/>
            </a:pPr>
            <a:r>
              <a:rPr lang="en-US" sz="1500"/>
              <a:t>approach to determination of maximum throwable</a:t>
            </a:r>
          </a:p>
          <a:p>
            <a:pPr marL="36900" indent="0">
              <a:spcBef>
                <a:spcPts val="0"/>
              </a:spcBef>
              <a:buFont typeface="Arial" panose="020B0604020202020204" pitchFamily="34" charset="0"/>
              <a:buNone/>
            </a:pPr>
            <a:r>
              <a:rPr lang="en-US" sz="1500"/>
              <a:t>workspace of robotic manipulators in optimal</a:t>
            </a:r>
          </a:p>
          <a:p>
            <a:pPr marL="36900" indent="0">
              <a:spcBef>
                <a:spcPts val="0"/>
              </a:spcBef>
              <a:buFont typeface="Arial" panose="020B0604020202020204" pitchFamily="34" charset="0"/>
              <a:buNone/>
            </a:pPr>
            <a:r>
              <a:rPr lang="en-US" sz="1500"/>
              <a:t>ball pitching motion.” Vol. 43 No. 10 : pp. 2378–</a:t>
            </a:r>
          </a:p>
          <a:p>
            <a:pPr marL="36900" indent="0">
              <a:spcBef>
                <a:spcPts val="0"/>
              </a:spcBef>
              <a:buFont typeface="Arial" panose="020B0604020202020204" pitchFamily="34" charset="0"/>
              <a:buNone/>
            </a:pPr>
            <a:r>
              <a:rPr lang="en-US" sz="1500"/>
              <a:t>2391. DOI 10.1177/01423312211001694. Accessed</a:t>
            </a:r>
          </a:p>
          <a:p>
            <a:pPr marL="36900" indent="0">
              <a:spcBef>
                <a:spcPts val="0"/>
              </a:spcBef>
              <a:buFont typeface="Arial" panose="020B0604020202020204" pitchFamily="34" charset="0"/>
              <a:buNone/>
            </a:pPr>
            <a:r>
              <a:rPr lang="en-US" sz="1500"/>
              <a:t>2024-01-30, URL http://journals.sagepub.com/doi/10.1177/</a:t>
            </a:r>
          </a:p>
          <a:p>
            <a:pPr marL="36900" indent="0">
              <a:spcBef>
                <a:spcPts val="0"/>
              </a:spcBef>
              <a:buFont typeface="Arial" panose="020B0604020202020204" pitchFamily="34" charset="0"/>
              <a:buNone/>
            </a:pPr>
            <a:r>
              <a:rPr lang="en-US" sz="1500"/>
              <a:t>01423312211001694.</a:t>
            </a:r>
          </a:p>
          <a:p>
            <a:pPr marL="36900" indent="0">
              <a:spcBef>
                <a:spcPts val="0"/>
              </a:spcBef>
              <a:buFont typeface="Arial" panose="020B0604020202020204" pitchFamily="34" charset="0"/>
              <a:buNone/>
            </a:pPr>
            <a:r>
              <a:rPr lang="en-US" sz="1500"/>
              <a:t>[4] Sharma, Kartik and Sekhon, Gianetan Singh. “Design</a:t>
            </a:r>
          </a:p>
          <a:p>
            <a:pPr marL="36900" indent="0">
              <a:spcBef>
                <a:spcPts val="0"/>
              </a:spcBef>
              <a:buFont typeface="Arial" panose="020B0604020202020204" pitchFamily="34" charset="0"/>
              <a:buNone/>
            </a:pPr>
            <a:r>
              <a:rPr lang="en-US" sz="1500"/>
              <a:t>and development of an effective ball catching robotic</a:t>
            </a:r>
          </a:p>
          <a:p>
            <a:pPr marL="36900" indent="0">
              <a:spcBef>
                <a:spcPts val="0"/>
              </a:spcBef>
              <a:buFont typeface="Arial" panose="020B0604020202020204" pitchFamily="34" charset="0"/>
              <a:buNone/>
            </a:pPr>
            <a:r>
              <a:rPr lang="en-US" sz="1500"/>
              <a:t>arm with 3DOF.” Proceedings of the Second International</a:t>
            </a:r>
          </a:p>
          <a:p>
            <a:pPr marL="36900" indent="0">
              <a:spcBef>
                <a:spcPts val="0"/>
              </a:spcBef>
              <a:buFont typeface="Arial" panose="020B0604020202020204" pitchFamily="34" charset="0"/>
              <a:buNone/>
            </a:pPr>
            <a:r>
              <a:rPr lang="en-US" sz="1500"/>
              <a:t>Conference on Computational Science, Engineering</a:t>
            </a:r>
          </a:p>
          <a:p>
            <a:pPr marL="36900" indent="0">
              <a:spcBef>
                <a:spcPts val="0"/>
              </a:spcBef>
              <a:buFont typeface="Arial" panose="020B0604020202020204" pitchFamily="34" charset="0"/>
              <a:buNone/>
            </a:pPr>
            <a:r>
              <a:rPr lang="en-US" sz="1500"/>
              <a:t>and Information Technology: pp. 770–777. ACM. DOI</a:t>
            </a:r>
          </a:p>
          <a:p>
            <a:pPr marL="36900" indent="0">
              <a:spcBef>
                <a:spcPts val="0"/>
              </a:spcBef>
              <a:buFont typeface="Arial" panose="020B0604020202020204" pitchFamily="34" charset="0"/>
              <a:buNone/>
            </a:pPr>
            <a:r>
              <a:rPr lang="en-US" sz="1500"/>
              <a:t>10.1145/2393216.2393345. Accessed 2024-01-30, URL</a:t>
            </a:r>
          </a:p>
          <a:p>
            <a:pPr marL="36900" indent="0">
              <a:spcBef>
                <a:spcPts val="0"/>
              </a:spcBef>
              <a:buFont typeface="Arial" panose="020B0604020202020204" pitchFamily="34" charset="0"/>
              <a:buNone/>
            </a:pPr>
            <a:r>
              <a:rPr lang="en-US" sz="1500"/>
              <a:t>https://dl.acm.org/doi/10.1145/2393216.2393345.</a:t>
            </a:r>
          </a:p>
          <a:p>
            <a:pPr marL="36900" indent="0">
              <a:spcBef>
                <a:spcPts val="0"/>
              </a:spcBef>
              <a:buFont typeface="Arial" panose="020B0604020202020204" pitchFamily="34" charset="0"/>
              <a:buNone/>
            </a:pPr>
            <a:r>
              <a:rPr lang="en-US" sz="1500"/>
              <a:t>[5] Cigliano, Pierluigi, Lippiello, Vincenzo, Ruggiero, Fabio and</a:t>
            </a:r>
          </a:p>
          <a:p>
            <a:pPr marL="36900" indent="0">
              <a:spcBef>
                <a:spcPts val="0"/>
              </a:spcBef>
              <a:buFont typeface="Arial" panose="020B0604020202020204" pitchFamily="34" charset="0"/>
              <a:buNone/>
            </a:pPr>
            <a:r>
              <a:rPr lang="en-US" sz="1500"/>
              <a:t>Siciliano, Bruno. “Robotic Ball Catching with an Eye-in-</a:t>
            </a:r>
          </a:p>
          <a:p>
            <a:pPr marL="36900" indent="0">
              <a:spcBef>
                <a:spcPts val="0"/>
              </a:spcBef>
              <a:buFont typeface="Arial" panose="020B0604020202020204" pitchFamily="34" charset="0"/>
              <a:buNone/>
            </a:pPr>
            <a:r>
              <a:rPr lang="en-US" sz="1500"/>
              <a:t>Hand Single-Camera System.” Vol. 23 No. 5 : pp. 1657–</a:t>
            </a:r>
          </a:p>
          <a:p>
            <a:pPr marL="36900" indent="0">
              <a:spcBef>
                <a:spcPts val="0"/>
              </a:spcBef>
              <a:buFont typeface="Arial" panose="020B0604020202020204" pitchFamily="34" charset="0"/>
              <a:buNone/>
            </a:pPr>
            <a:r>
              <a:rPr lang="en-US" sz="1500"/>
              <a:t>1671. DOI 10.1109/TCST.2014.2380175. Accessed 2024-</a:t>
            </a:r>
          </a:p>
          <a:p>
            <a:pPr marL="36900" indent="0">
              <a:spcBef>
                <a:spcPts val="0"/>
              </a:spcBef>
              <a:buFont typeface="Arial" panose="020B0604020202020204" pitchFamily="34" charset="0"/>
              <a:buNone/>
            </a:pPr>
            <a:r>
              <a:rPr lang="en-US" sz="1500"/>
              <a:t>01-30, URL http://ieeexplore.ieee.org/document/7018920/.</a:t>
            </a:r>
          </a:p>
          <a:p>
            <a:pPr marL="36900" indent="0">
              <a:spcBef>
                <a:spcPts val="0"/>
              </a:spcBef>
              <a:buFont typeface="Arial" panose="020B0604020202020204" pitchFamily="34" charset="0"/>
              <a:buNone/>
            </a:pPr>
            <a:r>
              <a:rPr lang="en-US" sz="1500"/>
              <a:t>[6] Mahil, Samia M. and Al-Durra, Ahmed. “Modeling analysis</a:t>
            </a:r>
          </a:p>
          <a:p>
            <a:pPr marL="36900" indent="0">
              <a:spcBef>
                <a:spcPts val="0"/>
              </a:spcBef>
              <a:buFont typeface="Arial" panose="020B0604020202020204" pitchFamily="34" charset="0"/>
              <a:buNone/>
            </a:pPr>
            <a:r>
              <a:rPr lang="en-US" sz="1500"/>
              <a:t>and simulation of 2-DOF robotic manipulator.” 2016</a:t>
            </a:r>
          </a:p>
          <a:p>
            <a:pPr marL="36900" indent="0">
              <a:spcBef>
                <a:spcPts val="0"/>
              </a:spcBef>
              <a:buFont typeface="Arial" panose="020B0604020202020204" pitchFamily="34" charset="0"/>
              <a:buNone/>
            </a:pPr>
            <a:r>
              <a:rPr lang="en-US" sz="1500"/>
              <a:t>IEEE 59th International Midwest Symposium on Circuits and Systems (MWSCAS): pp. 1–4. 2016. DOI 10.1109/MWSCAS. 2016.7870099.</a:t>
            </a:r>
          </a:p>
          <a:p>
            <a:pPr marL="36900" indent="0">
              <a:spcBef>
                <a:spcPts val="0"/>
              </a:spcBef>
              <a:buFont typeface="Arial" panose="020B0604020202020204" pitchFamily="34" charset="0"/>
              <a:buNone/>
            </a:pPr>
            <a:r>
              <a:rPr lang="en-US" sz="1500"/>
              <a:t>[7] Faber, Herre, Van Soest, Arthur J. and Kistemaker, Dinant </a:t>
            </a:r>
          </a:p>
          <a:p>
            <a:pPr marL="36900" indent="0">
              <a:spcBef>
                <a:spcPts val="0"/>
              </a:spcBef>
              <a:buFont typeface="Arial" panose="020B0604020202020204" pitchFamily="34" charset="0"/>
              <a:buNone/>
            </a:pPr>
            <a:r>
              <a:rPr lang="en-US" sz="1500"/>
              <a:t>A. “Inverse dynamics of mechanical multibody systems: An improved algorithm that ensures consistency between kinematics and external forces.” Vol. 13 No. 9 : p. e0204575. DOI10.1371/journal.pone.0204575. Accessed 2024-01-30, URL</a:t>
            </a:r>
          </a:p>
          <a:p>
            <a:pPr marL="36900" indent="0">
              <a:spcBef>
                <a:spcPts val="0"/>
              </a:spcBef>
              <a:buFont typeface="Arial" panose="020B0604020202020204" pitchFamily="34" charset="0"/>
              <a:buNone/>
            </a:pPr>
            <a:r>
              <a:rPr lang="en-US" sz="1500"/>
              <a:t>https://dx.plos.org/10.1371/journal.pone.0204575.</a:t>
            </a:r>
          </a:p>
          <a:p>
            <a:pPr marL="36900" indent="0">
              <a:buFont typeface="Arial" panose="020B0604020202020204" pitchFamily="34" charset="0"/>
              <a:buNone/>
            </a:pPr>
            <a:endParaRPr lang="en-US" sz="1500" dirty="0"/>
          </a:p>
        </p:txBody>
      </p:sp>
    </p:spTree>
    <p:extLst>
      <p:ext uri="{BB962C8B-B14F-4D97-AF65-F5344CB8AC3E}">
        <p14:creationId xmlns:p14="http://schemas.microsoft.com/office/powerpoint/2010/main" val="959685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E635265-0B46-BBC2-25DC-31936EF1B177}"/>
              </a:ext>
            </a:extLst>
          </p:cNvPr>
          <p:cNvSpPr txBox="1">
            <a:spLocks/>
          </p:cNvSpPr>
          <p:nvPr/>
        </p:nvSpPr>
        <p:spPr>
          <a:xfrm>
            <a:off x="1370692" y="4217317"/>
            <a:ext cx="9440034" cy="10498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solidFill>
                  <a:schemeClr val="tx2"/>
                </a:solidFill>
              </a:rPr>
              <a:t>Thank you!</a:t>
            </a:r>
            <a:endParaRPr lang="en-US" sz="3600" dirty="0">
              <a:solidFill>
                <a:schemeClr val="tx2"/>
              </a:solidFill>
            </a:endParaRPr>
          </a:p>
        </p:txBody>
      </p:sp>
      <p:sp>
        <p:nvSpPr>
          <p:cNvPr id="3" name="Title 1">
            <a:extLst>
              <a:ext uri="{FF2B5EF4-FFF2-40B4-BE49-F238E27FC236}">
                <a16:creationId xmlns:a16="http://schemas.microsoft.com/office/drawing/2014/main" id="{0A58ABF5-55A2-CF9B-ABF5-55DEE114F53D}"/>
              </a:ext>
            </a:extLst>
          </p:cNvPr>
          <p:cNvSpPr txBox="1">
            <a:spLocks/>
          </p:cNvSpPr>
          <p:nvPr/>
        </p:nvSpPr>
        <p:spPr>
          <a:xfrm>
            <a:off x="1106333" y="2253434"/>
            <a:ext cx="9968753" cy="1325563"/>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a:lstStyle>
          <a:p>
            <a:pPr algn="ctr"/>
            <a:r>
              <a:rPr lang="en-US" sz="7200"/>
              <a:t>Questions?</a:t>
            </a:r>
            <a:endParaRPr lang="en-US" sz="7200" dirty="0"/>
          </a:p>
        </p:txBody>
      </p:sp>
    </p:spTree>
    <p:extLst>
      <p:ext uri="{BB962C8B-B14F-4D97-AF65-F5344CB8AC3E}">
        <p14:creationId xmlns:p14="http://schemas.microsoft.com/office/powerpoint/2010/main" val="276545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AFB45-F138-36A4-8AF0-A59C995886D1}"/>
              </a:ext>
            </a:extLst>
          </p:cNvPr>
          <p:cNvSpPr>
            <a:spLocks noGrp="1"/>
          </p:cNvSpPr>
          <p:nvPr>
            <p:ph type="title"/>
          </p:nvPr>
        </p:nvSpPr>
        <p:spPr>
          <a:xfrm>
            <a:off x="1385046" y="115144"/>
            <a:ext cx="9968753" cy="1325563"/>
          </a:xfrm>
        </p:spPr>
        <p:txBody>
          <a:bodyPr/>
          <a:lstStyle/>
          <a:p>
            <a:r>
              <a:rPr lang="en-US" dirty="0">
                <a:solidFill>
                  <a:schemeClr val="tx1"/>
                </a:solidFill>
              </a:rPr>
              <a:t>Outline</a:t>
            </a:r>
          </a:p>
        </p:txBody>
      </p:sp>
      <p:sp>
        <p:nvSpPr>
          <p:cNvPr id="5" name="Content Placeholder 2">
            <a:extLst>
              <a:ext uri="{FF2B5EF4-FFF2-40B4-BE49-F238E27FC236}">
                <a16:creationId xmlns:a16="http://schemas.microsoft.com/office/drawing/2014/main" id="{2BDC520B-734F-0A58-D9B8-648F91DF5C6B}"/>
              </a:ext>
            </a:extLst>
          </p:cNvPr>
          <p:cNvSpPr>
            <a:spLocks noGrp="1"/>
          </p:cNvSpPr>
          <p:nvPr>
            <p:ph idx="1"/>
          </p:nvPr>
        </p:nvSpPr>
        <p:spPr>
          <a:xfrm>
            <a:off x="1385046" y="1711187"/>
            <a:ext cx="9968754" cy="3115711"/>
          </a:xfrm>
        </p:spPr>
        <p:txBody>
          <a:bodyPr>
            <a:normAutofit lnSpcReduction="10000"/>
          </a:bodyPr>
          <a:lstStyle/>
          <a:p>
            <a:r>
              <a:rPr lang="en-US" dirty="0"/>
              <a:t>Introduction</a:t>
            </a:r>
          </a:p>
          <a:p>
            <a:r>
              <a:rPr lang="en-US" dirty="0"/>
              <a:t>Theory and Procedure</a:t>
            </a:r>
          </a:p>
          <a:p>
            <a:pPr lvl="1"/>
            <a:r>
              <a:rPr lang="en-US" dirty="0"/>
              <a:t>Kinematics</a:t>
            </a:r>
          </a:p>
          <a:p>
            <a:pPr lvl="1"/>
            <a:r>
              <a:rPr lang="en-US" dirty="0"/>
              <a:t>Equations of Motion</a:t>
            </a:r>
          </a:p>
          <a:p>
            <a:pPr lvl="1"/>
            <a:r>
              <a:rPr lang="en-US" dirty="0"/>
              <a:t>Kane’s Method</a:t>
            </a:r>
          </a:p>
          <a:p>
            <a:r>
              <a:rPr lang="en-US" dirty="0"/>
              <a:t>Results and Discussion</a:t>
            </a:r>
          </a:p>
          <a:p>
            <a:r>
              <a:rPr lang="en-US" dirty="0"/>
              <a:t>Conclusions</a:t>
            </a:r>
          </a:p>
        </p:txBody>
      </p:sp>
    </p:spTree>
    <p:extLst>
      <p:ext uri="{BB962C8B-B14F-4D97-AF65-F5344CB8AC3E}">
        <p14:creationId xmlns:p14="http://schemas.microsoft.com/office/powerpoint/2010/main" val="262288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4B83-03D6-3E2A-E648-C9508A769262}"/>
              </a:ext>
            </a:extLst>
          </p:cNvPr>
          <p:cNvSpPr txBox="1">
            <a:spLocks/>
          </p:cNvSpPr>
          <p:nvPr/>
        </p:nvSpPr>
        <p:spPr>
          <a:xfrm>
            <a:off x="1385046" y="115144"/>
            <a:ext cx="9968753" cy="1325563"/>
          </a:xfrm>
          <a:prstGeom prst="rect">
            <a:avLst/>
          </a:prstGeom>
        </p:spPr>
        <p:txBody>
          <a:bodyPr/>
          <a:lst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a:lstStyle>
          <a:p>
            <a:r>
              <a:rPr lang="en-US"/>
              <a:t>Introduction</a:t>
            </a:r>
            <a:endParaRPr lang="en-US" dirty="0"/>
          </a:p>
        </p:txBody>
      </p:sp>
      <p:sp>
        <p:nvSpPr>
          <p:cNvPr id="3" name="Content Placeholder 2">
            <a:extLst>
              <a:ext uri="{FF2B5EF4-FFF2-40B4-BE49-F238E27FC236}">
                <a16:creationId xmlns:a16="http://schemas.microsoft.com/office/drawing/2014/main" id="{ED2710BE-9D1C-F0C8-CA2D-CCFE0DEBBCAD}"/>
              </a:ext>
            </a:extLst>
          </p:cNvPr>
          <p:cNvSpPr txBox="1">
            <a:spLocks/>
          </p:cNvSpPr>
          <p:nvPr/>
        </p:nvSpPr>
        <p:spPr>
          <a:xfrm>
            <a:off x="1385046" y="1711187"/>
            <a:ext cx="9968754" cy="4619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Goal: Simulate a 2D robot arm as a 2-link dynamic body with torques applied to joints</a:t>
            </a:r>
          </a:p>
          <a:p>
            <a:r>
              <a:rPr lang="en-US" dirty="0"/>
              <a:t>Reason: Further research towards an arm for training baseball players</a:t>
            </a:r>
          </a:p>
          <a:p>
            <a:r>
              <a:rPr lang="en-US" dirty="0"/>
              <a:t>Simulation: MATLAB script generated from </a:t>
            </a:r>
            <a:r>
              <a:rPr lang="en-US" dirty="0" err="1"/>
              <a:t>AutoLev</a:t>
            </a:r>
            <a:r>
              <a:rPr lang="en-US" dirty="0"/>
              <a:t> software package</a:t>
            </a:r>
          </a:p>
          <a:p>
            <a:endParaRPr lang="en-US" dirty="0"/>
          </a:p>
        </p:txBody>
      </p:sp>
    </p:spTree>
    <p:extLst>
      <p:ext uri="{BB962C8B-B14F-4D97-AF65-F5344CB8AC3E}">
        <p14:creationId xmlns:p14="http://schemas.microsoft.com/office/powerpoint/2010/main" val="413944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721C-0213-E6B0-1161-E82B1772C41C}"/>
              </a:ext>
            </a:extLst>
          </p:cNvPr>
          <p:cNvSpPr>
            <a:spLocks noGrp="1"/>
          </p:cNvSpPr>
          <p:nvPr>
            <p:ph type="title"/>
          </p:nvPr>
        </p:nvSpPr>
        <p:spPr>
          <a:xfrm>
            <a:off x="1385046" y="115144"/>
            <a:ext cx="9968753" cy="1325563"/>
          </a:xfrm>
        </p:spPr>
        <p:txBody>
          <a:bodyPr anchor="ctr">
            <a:normAutofit/>
          </a:bodyPr>
          <a:lstStyle/>
          <a:p>
            <a:r>
              <a:rPr lang="en-US" dirty="0"/>
              <a:t>Theory and Procedure: Kinematics</a:t>
            </a:r>
          </a:p>
        </p:txBody>
      </p:sp>
      <p:sp>
        <p:nvSpPr>
          <p:cNvPr id="3" name="Content Placeholder 2">
            <a:extLst>
              <a:ext uri="{FF2B5EF4-FFF2-40B4-BE49-F238E27FC236}">
                <a16:creationId xmlns:a16="http://schemas.microsoft.com/office/drawing/2014/main" id="{194F6CF8-4877-1D6F-8ED7-2F441A8C05AF}"/>
              </a:ext>
            </a:extLst>
          </p:cNvPr>
          <p:cNvSpPr>
            <a:spLocks noGrp="1"/>
          </p:cNvSpPr>
          <p:nvPr>
            <p:ph sz="half" idx="1"/>
          </p:nvPr>
        </p:nvSpPr>
        <p:spPr>
          <a:xfrm>
            <a:off x="1385046" y="1825625"/>
            <a:ext cx="5181600" cy="1472746"/>
          </a:xfrm>
        </p:spPr>
        <p:txBody>
          <a:bodyPr>
            <a:normAutofit lnSpcReduction="10000"/>
          </a:bodyPr>
          <a:lstStyle/>
          <a:p>
            <a:r>
              <a:rPr lang="en-US" dirty="0"/>
              <a:t>Simple, two-link model</a:t>
            </a:r>
          </a:p>
          <a:p>
            <a:r>
              <a:rPr lang="en-US" dirty="0"/>
              <a:t>End-gripper omitted</a:t>
            </a:r>
          </a:p>
          <a:p>
            <a:r>
              <a:rPr lang="en-US" dirty="0"/>
              <a:t>Coordinate Axes </a:t>
            </a:r>
          </a:p>
        </p:txBody>
      </p:sp>
      <p:pic>
        <p:nvPicPr>
          <p:cNvPr id="5" name="Content Placeholder 4" descr="A drawing of a mechanical arm&#10;&#10;Description automatically generated">
            <a:extLst>
              <a:ext uri="{FF2B5EF4-FFF2-40B4-BE49-F238E27FC236}">
                <a16:creationId xmlns:a16="http://schemas.microsoft.com/office/drawing/2014/main" id="{AE5D3949-CEB2-2A87-B7C2-1DDCF04CA901}"/>
              </a:ext>
            </a:extLst>
          </p:cNvPr>
          <p:cNvPicPr>
            <a:picLocks noGrp="1" noChangeAspect="1"/>
          </p:cNvPicPr>
          <p:nvPr/>
        </p:nvPicPr>
        <p:blipFill>
          <a:blip r:embed="rId3"/>
          <a:stretch>
            <a:fillRect/>
          </a:stretch>
        </p:blipFill>
        <p:spPr>
          <a:xfrm>
            <a:off x="7340866" y="1825625"/>
            <a:ext cx="3937960" cy="4351338"/>
          </a:xfrm>
          <a:prstGeom prst="rect">
            <a:avLst/>
          </a:prstGeom>
          <a:noFill/>
        </p:spPr>
      </p:pic>
    </p:spTree>
    <p:extLst>
      <p:ext uri="{BB962C8B-B14F-4D97-AF65-F5344CB8AC3E}">
        <p14:creationId xmlns:p14="http://schemas.microsoft.com/office/powerpoint/2010/main" val="400881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721C-0213-E6B0-1161-E82B1772C41C}"/>
              </a:ext>
            </a:extLst>
          </p:cNvPr>
          <p:cNvSpPr>
            <a:spLocks noGrp="1"/>
          </p:cNvSpPr>
          <p:nvPr>
            <p:ph type="title"/>
          </p:nvPr>
        </p:nvSpPr>
        <p:spPr>
          <a:xfrm>
            <a:off x="1385046" y="115144"/>
            <a:ext cx="9968753" cy="1325563"/>
          </a:xfrm>
        </p:spPr>
        <p:txBody>
          <a:bodyPr anchor="ctr">
            <a:normAutofit/>
          </a:bodyPr>
          <a:lstStyle/>
          <a:p>
            <a:r>
              <a:rPr lang="en-US" dirty="0"/>
              <a:t>Theory and Procedure: Kinematics</a:t>
            </a:r>
          </a:p>
        </p:txBody>
      </p:sp>
      <p:sp>
        <p:nvSpPr>
          <p:cNvPr id="8" name="Content Placeholder 7">
            <a:extLst>
              <a:ext uri="{FF2B5EF4-FFF2-40B4-BE49-F238E27FC236}">
                <a16:creationId xmlns:a16="http://schemas.microsoft.com/office/drawing/2014/main" id="{AEE29446-ED89-CA11-9CEF-21A8149FCC40}"/>
              </a:ext>
            </a:extLst>
          </p:cNvPr>
          <p:cNvSpPr>
            <a:spLocks noGrp="1"/>
          </p:cNvSpPr>
          <p:nvPr>
            <p:ph sz="half" idx="1"/>
          </p:nvPr>
        </p:nvSpPr>
        <p:spPr/>
        <p:txBody>
          <a:bodyPr/>
          <a:lstStyle/>
          <a:p>
            <a:r>
              <a:rPr lang="en-US" dirty="0"/>
              <a:t>Relationship between reference frames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28C9103-212A-324C-80A3-0CF4BC33ABF0}"/>
                  </a:ext>
                </a:extLst>
              </p:cNvPr>
              <p:cNvGraphicFramePr>
                <a:graphicFrameLocks noGrp="1"/>
              </p:cNvGraphicFramePr>
              <p:nvPr>
                <p:extLst>
                  <p:ext uri="{D42A27DB-BD31-4B8C-83A1-F6EECF244321}">
                    <p14:modId xmlns:p14="http://schemas.microsoft.com/office/powerpoint/2010/main" val="4019550158"/>
                  </p:ext>
                </p:extLst>
              </p:nvPr>
            </p:nvGraphicFramePr>
            <p:xfrm>
              <a:off x="1384300" y="2795898"/>
              <a:ext cx="3253016" cy="1325562"/>
            </p:xfrm>
            <a:graphic>
              <a:graphicData uri="http://schemas.openxmlformats.org/drawingml/2006/table">
                <a:tbl>
                  <a:tblPr firstRow="1" firstCol="1" bandRow="1">
                    <a:tableStyleId>{5C22544A-7EE6-4342-B048-85BDC9FD1C3A}</a:tableStyleId>
                  </a:tblPr>
                  <a:tblGrid>
                    <a:gridCol w="813254">
                      <a:extLst>
                        <a:ext uri="{9D8B030D-6E8A-4147-A177-3AD203B41FA5}">
                          <a16:colId xmlns:a16="http://schemas.microsoft.com/office/drawing/2014/main" val="4049302252"/>
                        </a:ext>
                      </a:extLst>
                    </a:gridCol>
                    <a:gridCol w="813254">
                      <a:extLst>
                        <a:ext uri="{9D8B030D-6E8A-4147-A177-3AD203B41FA5}">
                          <a16:colId xmlns:a16="http://schemas.microsoft.com/office/drawing/2014/main" val="1223578794"/>
                        </a:ext>
                      </a:extLst>
                    </a:gridCol>
                    <a:gridCol w="813254">
                      <a:extLst>
                        <a:ext uri="{9D8B030D-6E8A-4147-A177-3AD203B41FA5}">
                          <a16:colId xmlns:a16="http://schemas.microsoft.com/office/drawing/2014/main" val="2245003582"/>
                        </a:ext>
                      </a:extLst>
                    </a:gridCol>
                    <a:gridCol w="813254">
                      <a:extLst>
                        <a:ext uri="{9D8B030D-6E8A-4147-A177-3AD203B41FA5}">
                          <a16:colId xmlns:a16="http://schemas.microsoft.com/office/drawing/2014/main" val="2651465136"/>
                        </a:ext>
                      </a:extLst>
                    </a:gridCol>
                  </a:tblGrid>
                  <a:tr h="318645">
                    <a:tc>
                      <a:txBody>
                        <a:bodyPr/>
                        <a:lstStyle/>
                        <a:p>
                          <a:pPr marL="0" marR="0" indent="0" algn="ctr" hangingPunct="0">
                            <a:spcBef>
                              <a:spcPts val="0"/>
                            </a:spcBef>
                            <a:spcAft>
                              <a:spcPts val="0"/>
                            </a:spcAft>
                          </a:pPr>
                          <a:r>
                            <a:rPr lang="en-US" sz="1000" kern="0" dirty="0">
                              <a:effectLst/>
                            </a:rPr>
                            <a:t> </a:t>
                          </a:r>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𝑎</m:t>
                                        </m:r>
                                      </m:e>
                                    </m:acc>
                                  </m:e>
                                  <m:sub>
                                    <m:r>
                                      <a:rPr lang="en-US" sz="1000" kern="0">
                                        <a:effectLst/>
                                        <a:latin typeface="Cambria Math" panose="02040503050406030204" pitchFamily="18" charset="0"/>
                                      </a:rPr>
                                      <m:t>1</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𝑎</m:t>
                                        </m:r>
                                      </m:e>
                                    </m:acc>
                                  </m:e>
                                  <m:sub>
                                    <m:r>
                                      <a:rPr lang="en-US" sz="1000" kern="0">
                                        <a:effectLst/>
                                        <a:latin typeface="Cambria Math" panose="02040503050406030204" pitchFamily="18" charset="0"/>
                                      </a:rPr>
                                      <m:t>2</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𝑎</m:t>
                                        </m:r>
                                      </m:e>
                                    </m:acc>
                                  </m:e>
                                  <m:sub>
                                    <m:r>
                                      <a:rPr lang="en-US" sz="1000" kern="0">
                                        <a:effectLst/>
                                        <a:latin typeface="Cambria Math" panose="02040503050406030204" pitchFamily="18" charset="0"/>
                                      </a:rPr>
                                      <m:t>3</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extLst>
                      <a:ext uri="{0D108BD9-81ED-4DB2-BD59-A6C34878D82A}">
                        <a16:rowId xmlns:a16="http://schemas.microsoft.com/office/drawing/2014/main" val="1262707505"/>
                      </a:ext>
                    </a:extLst>
                  </a:tr>
                  <a:tr h="335639">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𝑏</m:t>
                                        </m:r>
                                      </m:e>
                                    </m:acc>
                                  </m:e>
                                  <m:sub>
                                    <m:r>
                                      <a:rPr lang="en-US" sz="1000" kern="0">
                                        <a:effectLst/>
                                        <a:latin typeface="Cambria Math" panose="02040503050406030204" pitchFamily="18" charset="0"/>
                                      </a:rPr>
                                      <m:t>1</m:t>
                                    </m:r>
                                  </m:sub>
                                </m:sSub>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cos</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1</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sin</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1</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032168210"/>
                      </a:ext>
                    </a:extLst>
                  </a:tr>
                  <a:tr h="335639">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𝑏</m:t>
                                        </m:r>
                                      </m:e>
                                    </m:acc>
                                  </m:e>
                                  <m:sub>
                                    <m:r>
                                      <a:rPr lang="en-US" sz="1000" kern="0">
                                        <a:effectLst/>
                                        <a:latin typeface="Cambria Math" panose="02040503050406030204" pitchFamily="18" charset="0"/>
                                      </a:rPr>
                                      <m:t>2</m:t>
                                    </m:r>
                                  </m:sub>
                                </m:sSub>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m:t>
                                </m:r>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sin</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1</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cos</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1</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26647"/>
                      </a:ext>
                    </a:extLst>
                  </a:tr>
                  <a:tr h="335639">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𝑏</m:t>
                                        </m:r>
                                      </m:e>
                                    </m:acc>
                                  </m:e>
                                  <m:sub>
                                    <m:r>
                                      <a:rPr lang="en-US" sz="1000" kern="0">
                                        <a:effectLst/>
                                        <a:latin typeface="Cambria Math" panose="02040503050406030204" pitchFamily="18" charset="0"/>
                                      </a:rPr>
                                      <m:t>3</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1</m:t>
                                </m:r>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984211383"/>
                      </a:ext>
                    </a:extLst>
                  </a:tr>
                </a:tbl>
              </a:graphicData>
            </a:graphic>
          </p:graphicFrame>
        </mc:Choice>
        <mc:Fallback xmlns="">
          <p:graphicFrame>
            <p:nvGraphicFramePr>
              <p:cNvPr id="4" name="Table 3">
                <a:extLst>
                  <a:ext uri="{FF2B5EF4-FFF2-40B4-BE49-F238E27FC236}">
                    <a16:creationId xmlns:a16="http://schemas.microsoft.com/office/drawing/2014/main" id="{B28C9103-212A-324C-80A3-0CF4BC33ABF0}"/>
                  </a:ext>
                </a:extLst>
              </p:cNvPr>
              <p:cNvGraphicFramePr>
                <a:graphicFrameLocks noGrp="1"/>
              </p:cNvGraphicFramePr>
              <p:nvPr>
                <p:extLst>
                  <p:ext uri="{D42A27DB-BD31-4B8C-83A1-F6EECF244321}">
                    <p14:modId xmlns:p14="http://schemas.microsoft.com/office/powerpoint/2010/main" val="4019550158"/>
                  </p:ext>
                </p:extLst>
              </p:nvPr>
            </p:nvGraphicFramePr>
            <p:xfrm>
              <a:off x="1384300" y="2795898"/>
              <a:ext cx="3253016" cy="1325562"/>
            </p:xfrm>
            <a:graphic>
              <a:graphicData uri="http://schemas.openxmlformats.org/drawingml/2006/table">
                <a:tbl>
                  <a:tblPr firstRow="1" firstCol="1" bandRow="1">
                    <a:tableStyleId>{5C22544A-7EE6-4342-B048-85BDC9FD1C3A}</a:tableStyleId>
                  </a:tblPr>
                  <a:tblGrid>
                    <a:gridCol w="813254">
                      <a:extLst>
                        <a:ext uri="{9D8B030D-6E8A-4147-A177-3AD203B41FA5}">
                          <a16:colId xmlns:a16="http://schemas.microsoft.com/office/drawing/2014/main" val="4049302252"/>
                        </a:ext>
                      </a:extLst>
                    </a:gridCol>
                    <a:gridCol w="813254">
                      <a:extLst>
                        <a:ext uri="{9D8B030D-6E8A-4147-A177-3AD203B41FA5}">
                          <a16:colId xmlns:a16="http://schemas.microsoft.com/office/drawing/2014/main" val="1223578794"/>
                        </a:ext>
                      </a:extLst>
                    </a:gridCol>
                    <a:gridCol w="813254">
                      <a:extLst>
                        <a:ext uri="{9D8B030D-6E8A-4147-A177-3AD203B41FA5}">
                          <a16:colId xmlns:a16="http://schemas.microsoft.com/office/drawing/2014/main" val="2245003582"/>
                        </a:ext>
                      </a:extLst>
                    </a:gridCol>
                    <a:gridCol w="813254">
                      <a:extLst>
                        <a:ext uri="{9D8B030D-6E8A-4147-A177-3AD203B41FA5}">
                          <a16:colId xmlns:a16="http://schemas.microsoft.com/office/drawing/2014/main" val="2651465136"/>
                        </a:ext>
                      </a:extLst>
                    </a:gridCol>
                  </a:tblGrid>
                  <a:tr h="318645">
                    <a:tc>
                      <a:txBody>
                        <a:bodyPr/>
                        <a:lstStyle/>
                        <a:p>
                          <a:pPr marL="0" marR="0" indent="0" algn="ctr" hangingPunct="0">
                            <a:spcBef>
                              <a:spcPts val="0"/>
                            </a:spcBef>
                            <a:spcAft>
                              <a:spcPts val="0"/>
                            </a:spcAft>
                          </a:pPr>
                          <a:r>
                            <a:rPr lang="en-US" sz="1000" kern="0" dirty="0">
                              <a:effectLst/>
                            </a:rPr>
                            <a:t> </a:t>
                          </a:r>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endParaRPr lang="en-US"/>
                        </a:p>
                      </a:txBody>
                      <a:tcPr marL="68580" marR="68580" marT="0" marB="0">
                        <a:blipFill>
                          <a:blip r:embed="rId3"/>
                          <a:stretch>
                            <a:fillRect l="-101504" t="-1887" r="-203759" b="-316981"/>
                          </a:stretch>
                        </a:blipFill>
                      </a:tcPr>
                    </a:tc>
                    <a:tc>
                      <a:txBody>
                        <a:bodyPr/>
                        <a:lstStyle/>
                        <a:p>
                          <a:endParaRPr lang="en-US"/>
                        </a:p>
                      </a:txBody>
                      <a:tcPr marL="68580" marR="68580" marT="0" marB="0">
                        <a:blipFill>
                          <a:blip r:embed="rId3"/>
                          <a:stretch>
                            <a:fillRect l="-200000" t="-1887" r="-102239" b="-316981"/>
                          </a:stretch>
                        </a:blipFill>
                      </a:tcPr>
                    </a:tc>
                    <a:tc>
                      <a:txBody>
                        <a:bodyPr/>
                        <a:lstStyle/>
                        <a:p>
                          <a:endParaRPr lang="en-US"/>
                        </a:p>
                      </a:txBody>
                      <a:tcPr marL="68580" marR="68580" marT="0" marB="0">
                        <a:blipFill>
                          <a:blip r:embed="rId3"/>
                          <a:stretch>
                            <a:fillRect l="-302256" t="-1887" r="-3008" b="-316981"/>
                          </a:stretch>
                        </a:blipFill>
                      </a:tcPr>
                    </a:tc>
                    <a:extLst>
                      <a:ext uri="{0D108BD9-81ED-4DB2-BD59-A6C34878D82A}">
                        <a16:rowId xmlns:a16="http://schemas.microsoft.com/office/drawing/2014/main" val="1262707505"/>
                      </a:ext>
                    </a:extLst>
                  </a:tr>
                  <a:tr h="335639">
                    <a:tc>
                      <a:txBody>
                        <a:bodyPr/>
                        <a:lstStyle/>
                        <a:p>
                          <a:endParaRPr lang="en-US"/>
                        </a:p>
                      </a:txBody>
                      <a:tcPr marL="68580" marR="68580" marT="0" marB="0">
                        <a:blipFill>
                          <a:blip r:embed="rId3"/>
                          <a:stretch>
                            <a:fillRect l="-746" t="-98182" r="-301493" b="-205455"/>
                          </a:stretch>
                        </a:blipFill>
                      </a:tcPr>
                    </a:tc>
                    <a:tc>
                      <a:txBody>
                        <a:bodyPr/>
                        <a:lstStyle/>
                        <a:p>
                          <a:endParaRPr lang="en-US"/>
                        </a:p>
                      </a:txBody>
                      <a:tcPr marL="68580" marR="68580" marT="0" marB="0">
                        <a:blipFill>
                          <a:blip r:embed="rId3"/>
                          <a:stretch>
                            <a:fillRect l="-101504" t="-98182" r="-203759" b="-205455"/>
                          </a:stretch>
                        </a:blipFill>
                      </a:tcPr>
                    </a:tc>
                    <a:tc>
                      <a:txBody>
                        <a:bodyPr/>
                        <a:lstStyle/>
                        <a:p>
                          <a:endParaRPr lang="en-US"/>
                        </a:p>
                      </a:txBody>
                      <a:tcPr marL="68580" marR="68580" marT="0" marB="0">
                        <a:blipFill>
                          <a:blip r:embed="rId3"/>
                          <a:stretch>
                            <a:fillRect l="-200000" t="-98182" r="-102239" b="-205455"/>
                          </a:stretch>
                        </a:blipFill>
                      </a:tcPr>
                    </a:tc>
                    <a:tc>
                      <a:txBody>
                        <a:bodyPr/>
                        <a:lstStyle/>
                        <a:p>
                          <a:endParaRPr lang="en-US"/>
                        </a:p>
                      </a:txBody>
                      <a:tcPr marL="68580" marR="68580" marT="0" marB="0">
                        <a:blipFill>
                          <a:blip r:embed="rId3"/>
                          <a:stretch>
                            <a:fillRect l="-302256" t="-98182" r="-3008" b="-205455"/>
                          </a:stretch>
                        </a:blipFill>
                      </a:tcPr>
                    </a:tc>
                    <a:extLst>
                      <a:ext uri="{0D108BD9-81ED-4DB2-BD59-A6C34878D82A}">
                        <a16:rowId xmlns:a16="http://schemas.microsoft.com/office/drawing/2014/main" val="3032168210"/>
                      </a:ext>
                    </a:extLst>
                  </a:tr>
                  <a:tr h="335639">
                    <a:tc>
                      <a:txBody>
                        <a:bodyPr/>
                        <a:lstStyle/>
                        <a:p>
                          <a:endParaRPr lang="en-US"/>
                        </a:p>
                      </a:txBody>
                      <a:tcPr marL="68580" marR="68580" marT="0" marB="0">
                        <a:blipFill>
                          <a:blip r:embed="rId3"/>
                          <a:stretch>
                            <a:fillRect l="-746" t="-194643" r="-301493" b="-101786"/>
                          </a:stretch>
                        </a:blipFill>
                      </a:tcPr>
                    </a:tc>
                    <a:tc>
                      <a:txBody>
                        <a:bodyPr/>
                        <a:lstStyle/>
                        <a:p>
                          <a:endParaRPr lang="en-US"/>
                        </a:p>
                      </a:txBody>
                      <a:tcPr marL="68580" marR="68580" marT="0" marB="0">
                        <a:blipFill>
                          <a:blip r:embed="rId3"/>
                          <a:stretch>
                            <a:fillRect l="-101504" t="-194643" r="-203759" b="-101786"/>
                          </a:stretch>
                        </a:blipFill>
                      </a:tcPr>
                    </a:tc>
                    <a:tc>
                      <a:txBody>
                        <a:bodyPr/>
                        <a:lstStyle/>
                        <a:p>
                          <a:endParaRPr lang="en-US"/>
                        </a:p>
                      </a:txBody>
                      <a:tcPr marL="68580" marR="68580" marT="0" marB="0">
                        <a:blipFill>
                          <a:blip r:embed="rId3"/>
                          <a:stretch>
                            <a:fillRect l="-200000" t="-194643" r="-102239" b="-101786"/>
                          </a:stretch>
                        </a:blipFill>
                      </a:tcPr>
                    </a:tc>
                    <a:tc>
                      <a:txBody>
                        <a:bodyPr/>
                        <a:lstStyle/>
                        <a:p>
                          <a:endParaRPr lang="en-US"/>
                        </a:p>
                      </a:txBody>
                      <a:tcPr marL="68580" marR="68580" marT="0" marB="0">
                        <a:blipFill>
                          <a:blip r:embed="rId3"/>
                          <a:stretch>
                            <a:fillRect l="-302256" t="-194643" r="-3008" b="-101786"/>
                          </a:stretch>
                        </a:blipFill>
                      </a:tcPr>
                    </a:tc>
                    <a:extLst>
                      <a:ext uri="{0D108BD9-81ED-4DB2-BD59-A6C34878D82A}">
                        <a16:rowId xmlns:a16="http://schemas.microsoft.com/office/drawing/2014/main" val="3926647"/>
                      </a:ext>
                    </a:extLst>
                  </a:tr>
                  <a:tr h="335639">
                    <a:tc>
                      <a:txBody>
                        <a:bodyPr/>
                        <a:lstStyle/>
                        <a:p>
                          <a:endParaRPr lang="en-US"/>
                        </a:p>
                      </a:txBody>
                      <a:tcPr marL="68580" marR="68580" marT="0" marB="0">
                        <a:blipFill>
                          <a:blip r:embed="rId3"/>
                          <a:stretch>
                            <a:fillRect l="-746" t="-300000" r="-301493" b="-3636"/>
                          </a:stretch>
                        </a:blipFill>
                      </a:tcPr>
                    </a:tc>
                    <a:tc>
                      <a:txBody>
                        <a:bodyPr/>
                        <a:lstStyle/>
                        <a:p>
                          <a:endParaRPr lang="en-US"/>
                        </a:p>
                      </a:txBody>
                      <a:tcPr marL="68580" marR="68580" marT="0" marB="0">
                        <a:blipFill>
                          <a:blip r:embed="rId3"/>
                          <a:stretch>
                            <a:fillRect l="-101504" t="-300000" r="-203759" b="-3636"/>
                          </a:stretch>
                        </a:blipFill>
                      </a:tcPr>
                    </a:tc>
                    <a:tc>
                      <a:txBody>
                        <a:bodyPr/>
                        <a:lstStyle/>
                        <a:p>
                          <a:endParaRPr lang="en-US"/>
                        </a:p>
                      </a:txBody>
                      <a:tcPr marL="68580" marR="68580" marT="0" marB="0">
                        <a:blipFill>
                          <a:blip r:embed="rId3"/>
                          <a:stretch>
                            <a:fillRect l="-200000" t="-300000" r="-102239" b="-3636"/>
                          </a:stretch>
                        </a:blipFill>
                      </a:tcPr>
                    </a:tc>
                    <a:tc>
                      <a:txBody>
                        <a:bodyPr/>
                        <a:lstStyle/>
                        <a:p>
                          <a:endParaRPr lang="en-US"/>
                        </a:p>
                      </a:txBody>
                      <a:tcPr marL="68580" marR="68580" marT="0" marB="0">
                        <a:blipFill>
                          <a:blip r:embed="rId3"/>
                          <a:stretch>
                            <a:fillRect l="-302256" t="-300000" r="-3008" b="-3636"/>
                          </a:stretch>
                        </a:blipFill>
                      </a:tcPr>
                    </a:tc>
                    <a:extLst>
                      <a:ext uri="{0D108BD9-81ED-4DB2-BD59-A6C34878D82A}">
                        <a16:rowId xmlns:a16="http://schemas.microsoft.com/office/drawing/2014/main" val="9842113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FD436D98-AE7A-A2B6-FD69-007C80478763}"/>
                  </a:ext>
                </a:extLst>
              </p:cNvPr>
              <p:cNvGraphicFramePr>
                <a:graphicFrameLocks noGrp="1"/>
              </p:cNvGraphicFramePr>
              <p:nvPr>
                <p:extLst>
                  <p:ext uri="{D42A27DB-BD31-4B8C-83A1-F6EECF244321}">
                    <p14:modId xmlns:p14="http://schemas.microsoft.com/office/powerpoint/2010/main" val="2301693424"/>
                  </p:ext>
                </p:extLst>
              </p:nvPr>
            </p:nvGraphicFramePr>
            <p:xfrm>
              <a:off x="5064417" y="2795898"/>
              <a:ext cx="3252272" cy="1325562"/>
            </p:xfrm>
            <a:graphic>
              <a:graphicData uri="http://schemas.openxmlformats.org/drawingml/2006/table">
                <a:tbl>
                  <a:tblPr firstRow="1" firstCol="1" bandRow="1">
                    <a:tableStyleId>{5C22544A-7EE6-4342-B048-85BDC9FD1C3A}</a:tableStyleId>
                  </a:tblPr>
                  <a:tblGrid>
                    <a:gridCol w="813068">
                      <a:extLst>
                        <a:ext uri="{9D8B030D-6E8A-4147-A177-3AD203B41FA5}">
                          <a16:colId xmlns:a16="http://schemas.microsoft.com/office/drawing/2014/main" val="3232669744"/>
                        </a:ext>
                      </a:extLst>
                    </a:gridCol>
                    <a:gridCol w="813068">
                      <a:extLst>
                        <a:ext uri="{9D8B030D-6E8A-4147-A177-3AD203B41FA5}">
                          <a16:colId xmlns:a16="http://schemas.microsoft.com/office/drawing/2014/main" val="2920507496"/>
                        </a:ext>
                      </a:extLst>
                    </a:gridCol>
                    <a:gridCol w="813068">
                      <a:extLst>
                        <a:ext uri="{9D8B030D-6E8A-4147-A177-3AD203B41FA5}">
                          <a16:colId xmlns:a16="http://schemas.microsoft.com/office/drawing/2014/main" val="2125285393"/>
                        </a:ext>
                      </a:extLst>
                    </a:gridCol>
                    <a:gridCol w="813068">
                      <a:extLst>
                        <a:ext uri="{9D8B030D-6E8A-4147-A177-3AD203B41FA5}">
                          <a16:colId xmlns:a16="http://schemas.microsoft.com/office/drawing/2014/main" val="568300628"/>
                        </a:ext>
                      </a:extLst>
                    </a:gridCol>
                  </a:tblGrid>
                  <a:tr h="344472">
                    <a:tc>
                      <a:txBody>
                        <a:bodyPr/>
                        <a:lstStyle/>
                        <a:p>
                          <a:pPr marL="0" marR="0" indent="0" algn="ctr" hangingPunct="0">
                            <a:spcBef>
                              <a:spcPts val="0"/>
                            </a:spcBef>
                            <a:spcAft>
                              <a:spcPts val="0"/>
                            </a:spcAft>
                          </a:pPr>
                          <a:r>
                            <a:rPr lang="en-US" sz="1000" kern="0" dirty="0">
                              <a:effectLst/>
                            </a:rPr>
                            <a:t> </a:t>
                          </a:r>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𝑏</m:t>
                                        </m:r>
                                      </m:e>
                                    </m:acc>
                                  </m:e>
                                  <m:sub>
                                    <m:r>
                                      <a:rPr lang="en-US" sz="1000" kern="0">
                                        <a:effectLst/>
                                        <a:latin typeface="Cambria Math" panose="02040503050406030204" pitchFamily="18" charset="0"/>
                                      </a:rPr>
                                      <m:t>1</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𝑏</m:t>
                                        </m:r>
                                      </m:e>
                                    </m:acc>
                                  </m:e>
                                  <m:sub>
                                    <m:r>
                                      <a:rPr lang="en-US" sz="1000" kern="0">
                                        <a:effectLst/>
                                        <a:latin typeface="Cambria Math" panose="02040503050406030204" pitchFamily="18" charset="0"/>
                                      </a:rPr>
                                      <m:t>2</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𝑏</m:t>
                                        </m:r>
                                      </m:e>
                                    </m:acc>
                                  </m:e>
                                  <m:sub>
                                    <m:r>
                                      <a:rPr lang="en-US" sz="1000" kern="0">
                                        <a:effectLst/>
                                        <a:latin typeface="Cambria Math" panose="02040503050406030204" pitchFamily="18" charset="0"/>
                                      </a:rPr>
                                      <m:t>3</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extLst>
                      <a:ext uri="{0D108BD9-81ED-4DB2-BD59-A6C34878D82A}">
                        <a16:rowId xmlns:a16="http://schemas.microsoft.com/office/drawing/2014/main" val="2279902391"/>
                      </a:ext>
                    </a:extLst>
                  </a:tr>
                  <a:tr h="327030">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𝑐</m:t>
                                        </m:r>
                                      </m:e>
                                    </m:acc>
                                  </m:e>
                                  <m:sub>
                                    <m:r>
                                      <a:rPr lang="en-US" sz="1000" kern="0">
                                        <a:effectLst/>
                                        <a:latin typeface="Cambria Math" panose="02040503050406030204" pitchFamily="18" charset="0"/>
                                      </a:rPr>
                                      <m:t>1</m:t>
                                    </m:r>
                                  </m:sub>
                                </m:sSub>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cos</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2</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sin</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2</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28381179"/>
                      </a:ext>
                    </a:extLst>
                  </a:tr>
                  <a:tr h="327030">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𝑐</m:t>
                                        </m:r>
                                      </m:e>
                                    </m:acc>
                                  </m:e>
                                  <m:sub>
                                    <m:r>
                                      <a:rPr lang="en-US" sz="1000" kern="0">
                                        <a:effectLst/>
                                        <a:latin typeface="Cambria Math" panose="02040503050406030204" pitchFamily="18" charset="0"/>
                                      </a:rPr>
                                      <m:t>2</m:t>
                                    </m:r>
                                  </m:sub>
                                </m:sSub>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m:t>
                                </m:r>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sin</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2</m:t>
                                            </m:r>
                                          </m:sub>
                                        </m:sSub>
                                      </m:e>
                                    </m:d>
                                  </m:e>
                                </m:func>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000" i="1" kern="0">
                                        <a:effectLst/>
                                        <a:latin typeface="Cambria Math" panose="02040503050406030204" pitchFamily="18" charset="0"/>
                                      </a:rPr>
                                    </m:ctrlPr>
                                  </m:funcPr>
                                  <m:fName>
                                    <m:r>
                                      <m:rPr>
                                        <m:sty m:val="p"/>
                                      </m:rPr>
                                      <a:rPr lang="en-US" sz="1000" kern="0">
                                        <a:effectLst/>
                                        <a:latin typeface="Cambria Math" panose="02040503050406030204" pitchFamily="18" charset="0"/>
                                      </a:rPr>
                                      <m:t>cos</m:t>
                                    </m:r>
                                  </m:fName>
                                  <m:e>
                                    <m:d>
                                      <m:dPr>
                                        <m:ctrlPr>
                                          <a:rPr lang="en-US" sz="1000" i="1" kern="0">
                                            <a:effectLst/>
                                            <a:latin typeface="Cambria Math" panose="02040503050406030204" pitchFamily="18" charset="0"/>
                                          </a:rPr>
                                        </m:ctrlPr>
                                      </m:dPr>
                                      <m:e>
                                        <m:sSub>
                                          <m:sSubPr>
                                            <m:ctrlPr>
                                              <a:rPr lang="en-US" sz="1000" i="1" kern="0">
                                                <a:effectLst/>
                                                <a:latin typeface="Cambria Math" panose="02040503050406030204" pitchFamily="18" charset="0"/>
                                              </a:rPr>
                                            </m:ctrlPr>
                                          </m:sSubPr>
                                          <m:e>
                                            <m:r>
                                              <a:rPr lang="en-US" sz="1000" kern="0">
                                                <a:effectLst/>
                                                <a:latin typeface="Cambria Math" panose="02040503050406030204" pitchFamily="18" charset="0"/>
                                              </a:rPr>
                                              <m:t>𝑞</m:t>
                                            </m:r>
                                          </m:e>
                                          <m:sub>
                                            <m:r>
                                              <a:rPr lang="en-US" sz="1000" kern="0">
                                                <a:effectLst/>
                                                <a:latin typeface="Cambria Math" panose="02040503050406030204" pitchFamily="18" charset="0"/>
                                              </a:rPr>
                                              <m:t>2</m:t>
                                            </m:r>
                                          </m:sub>
                                        </m:sSub>
                                      </m:e>
                                    </m:d>
                                  </m:e>
                                </m:func>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134508728"/>
                      </a:ext>
                    </a:extLst>
                  </a:tr>
                  <a:tr h="327030">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00" i="1" kern="0">
                                        <a:effectLst/>
                                        <a:latin typeface="Cambria Math" panose="02040503050406030204" pitchFamily="18" charset="0"/>
                                      </a:rPr>
                                    </m:ctrlPr>
                                  </m:sSubPr>
                                  <m:e>
                                    <m:acc>
                                      <m:accPr>
                                        <m:chr m:val="̂"/>
                                        <m:ctrlPr>
                                          <a:rPr lang="en-US" sz="1000" i="1" kern="0">
                                            <a:effectLst/>
                                            <a:latin typeface="Cambria Math" panose="02040503050406030204" pitchFamily="18" charset="0"/>
                                          </a:rPr>
                                        </m:ctrlPr>
                                      </m:accPr>
                                      <m:e>
                                        <m:r>
                                          <a:rPr lang="en-US" sz="1000" kern="0">
                                            <a:effectLst/>
                                            <a:latin typeface="Cambria Math" panose="02040503050406030204" pitchFamily="18" charset="0"/>
                                          </a:rPr>
                                          <m:t>𝑐</m:t>
                                        </m:r>
                                      </m:e>
                                    </m:acc>
                                  </m:e>
                                  <m:sub>
                                    <m:r>
                                      <a:rPr lang="en-US" sz="1000" kern="0">
                                        <a:effectLst/>
                                        <a:latin typeface="Cambria Math" panose="02040503050406030204" pitchFamily="18" charset="0"/>
                                      </a:rPr>
                                      <m:t>3</m:t>
                                    </m:r>
                                  </m:sub>
                                </m:sSub>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0</m:t>
                                </m:r>
                              </m:oMath>
                            </m:oMathPara>
                          </a14:m>
                          <a:endParaRPr lang="en-US" sz="1000" kern="7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000" kern="0">
                                    <a:effectLst/>
                                    <a:latin typeface="Cambria Math" panose="02040503050406030204" pitchFamily="18" charset="0"/>
                                  </a:rPr>
                                  <m:t>1</m:t>
                                </m:r>
                              </m:oMath>
                            </m:oMathPara>
                          </a14:m>
                          <a:endParaRPr lang="en-US" sz="1000" kern="7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86411094"/>
                      </a:ext>
                    </a:extLst>
                  </a:tr>
                </a:tbl>
              </a:graphicData>
            </a:graphic>
          </p:graphicFrame>
        </mc:Choice>
        <mc:Fallback xmlns="">
          <p:graphicFrame>
            <p:nvGraphicFramePr>
              <p:cNvPr id="7" name="Table 6">
                <a:extLst>
                  <a:ext uri="{FF2B5EF4-FFF2-40B4-BE49-F238E27FC236}">
                    <a16:creationId xmlns:a16="http://schemas.microsoft.com/office/drawing/2014/main" id="{FD436D98-AE7A-A2B6-FD69-007C80478763}"/>
                  </a:ext>
                </a:extLst>
              </p:cNvPr>
              <p:cNvGraphicFramePr>
                <a:graphicFrameLocks noGrp="1"/>
              </p:cNvGraphicFramePr>
              <p:nvPr>
                <p:extLst>
                  <p:ext uri="{D42A27DB-BD31-4B8C-83A1-F6EECF244321}">
                    <p14:modId xmlns:p14="http://schemas.microsoft.com/office/powerpoint/2010/main" val="2301693424"/>
                  </p:ext>
                </p:extLst>
              </p:nvPr>
            </p:nvGraphicFramePr>
            <p:xfrm>
              <a:off x="5064417" y="2795898"/>
              <a:ext cx="3252272" cy="1325562"/>
            </p:xfrm>
            <a:graphic>
              <a:graphicData uri="http://schemas.openxmlformats.org/drawingml/2006/table">
                <a:tbl>
                  <a:tblPr firstRow="1" firstCol="1" bandRow="1">
                    <a:tableStyleId>{5C22544A-7EE6-4342-B048-85BDC9FD1C3A}</a:tableStyleId>
                  </a:tblPr>
                  <a:tblGrid>
                    <a:gridCol w="813068">
                      <a:extLst>
                        <a:ext uri="{9D8B030D-6E8A-4147-A177-3AD203B41FA5}">
                          <a16:colId xmlns:a16="http://schemas.microsoft.com/office/drawing/2014/main" val="3232669744"/>
                        </a:ext>
                      </a:extLst>
                    </a:gridCol>
                    <a:gridCol w="813068">
                      <a:extLst>
                        <a:ext uri="{9D8B030D-6E8A-4147-A177-3AD203B41FA5}">
                          <a16:colId xmlns:a16="http://schemas.microsoft.com/office/drawing/2014/main" val="2920507496"/>
                        </a:ext>
                      </a:extLst>
                    </a:gridCol>
                    <a:gridCol w="813068">
                      <a:extLst>
                        <a:ext uri="{9D8B030D-6E8A-4147-A177-3AD203B41FA5}">
                          <a16:colId xmlns:a16="http://schemas.microsoft.com/office/drawing/2014/main" val="2125285393"/>
                        </a:ext>
                      </a:extLst>
                    </a:gridCol>
                    <a:gridCol w="813068">
                      <a:extLst>
                        <a:ext uri="{9D8B030D-6E8A-4147-A177-3AD203B41FA5}">
                          <a16:colId xmlns:a16="http://schemas.microsoft.com/office/drawing/2014/main" val="568300628"/>
                        </a:ext>
                      </a:extLst>
                    </a:gridCol>
                  </a:tblGrid>
                  <a:tr h="344472">
                    <a:tc>
                      <a:txBody>
                        <a:bodyPr/>
                        <a:lstStyle/>
                        <a:p>
                          <a:pPr marL="0" marR="0" indent="0" algn="ctr" hangingPunct="0">
                            <a:spcBef>
                              <a:spcPts val="0"/>
                            </a:spcBef>
                            <a:spcAft>
                              <a:spcPts val="0"/>
                            </a:spcAft>
                          </a:pPr>
                          <a:r>
                            <a:rPr lang="en-US" sz="1000" kern="0" dirty="0">
                              <a:effectLst/>
                            </a:rPr>
                            <a:t> </a:t>
                          </a:r>
                          <a:endParaRPr lang="en-US" sz="1000" kern="700" dirty="0">
                            <a:effectLst/>
                            <a:latin typeface="Times New Roman" panose="02020603050405020304" pitchFamily="18" charset="0"/>
                            <a:ea typeface="SimSun" panose="02010600030101010101" pitchFamily="2" charset="-122"/>
                          </a:endParaRPr>
                        </a:p>
                      </a:txBody>
                      <a:tcPr marL="68580" marR="68580" marT="0" marB="0">
                        <a:solidFill>
                          <a:srgbClr val="002060"/>
                        </a:solidFill>
                      </a:tcPr>
                    </a:tc>
                    <a:tc>
                      <a:txBody>
                        <a:bodyPr/>
                        <a:lstStyle/>
                        <a:p>
                          <a:endParaRPr lang="en-US"/>
                        </a:p>
                      </a:txBody>
                      <a:tcPr marL="68580" marR="68580" marT="0" marB="0">
                        <a:blipFill>
                          <a:blip r:embed="rId4"/>
                          <a:stretch>
                            <a:fillRect l="-100746" t="-7018" r="-202239" b="-287719"/>
                          </a:stretch>
                        </a:blipFill>
                      </a:tcPr>
                    </a:tc>
                    <a:tc>
                      <a:txBody>
                        <a:bodyPr/>
                        <a:lstStyle/>
                        <a:p>
                          <a:endParaRPr lang="en-US"/>
                        </a:p>
                      </a:txBody>
                      <a:tcPr marL="68580" marR="68580" marT="0" marB="0">
                        <a:blipFill>
                          <a:blip r:embed="rId4"/>
                          <a:stretch>
                            <a:fillRect l="-202256" t="-7018" r="-103759" b="-287719"/>
                          </a:stretch>
                        </a:blipFill>
                      </a:tcPr>
                    </a:tc>
                    <a:tc>
                      <a:txBody>
                        <a:bodyPr/>
                        <a:lstStyle/>
                        <a:p>
                          <a:endParaRPr lang="en-US"/>
                        </a:p>
                      </a:txBody>
                      <a:tcPr marL="68580" marR="68580" marT="0" marB="0">
                        <a:blipFill>
                          <a:blip r:embed="rId4"/>
                          <a:stretch>
                            <a:fillRect l="-300000" t="-7018" r="-2985" b="-287719"/>
                          </a:stretch>
                        </a:blipFill>
                      </a:tcPr>
                    </a:tc>
                    <a:extLst>
                      <a:ext uri="{0D108BD9-81ED-4DB2-BD59-A6C34878D82A}">
                        <a16:rowId xmlns:a16="http://schemas.microsoft.com/office/drawing/2014/main" val="2279902391"/>
                      </a:ext>
                    </a:extLst>
                  </a:tr>
                  <a:tr h="327030">
                    <a:tc>
                      <a:txBody>
                        <a:bodyPr/>
                        <a:lstStyle/>
                        <a:p>
                          <a:endParaRPr lang="en-US"/>
                        </a:p>
                      </a:txBody>
                      <a:tcPr marL="68580" marR="68580" marT="0" marB="0">
                        <a:blipFill>
                          <a:blip r:embed="rId4"/>
                          <a:stretch>
                            <a:fillRect l="-746" t="-112963" r="-302239" b="-203704"/>
                          </a:stretch>
                        </a:blipFill>
                      </a:tcPr>
                    </a:tc>
                    <a:tc>
                      <a:txBody>
                        <a:bodyPr/>
                        <a:lstStyle/>
                        <a:p>
                          <a:endParaRPr lang="en-US"/>
                        </a:p>
                      </a:txBody>
                      <a:tcPr marL="68580" marR="68580" marT="0" marB="0">
                        <a:blipFill>
                          <a:blip r:embed="rId4"/>
                          <a:stretch>
                            <a:fillRect l="-100746" t="-112963" r="-202239" b="-203704"/>
                          </a:stretch>
                        </a:blipFill>
                      </a:tcPr>
                    </a:tc>
                    <a:tc>
                      <a:txBody>
                        <a:bodyPr/>
                        <a:lstStyle/>
                        <a:p>
                          <a:endParaRPr lang="en-US"/>
                        </a:p>
                      </a:txBody>
                      <a:tcPr marL="68580" marR="68580" marT="0" marB="0">
                        <a:blipFill>
                          <a:blip r:embed="rId4"/>
                          <a:stretch>
                            <a:fillRect l="-202256" t="-112963" r="-103759" b="-203704"/>
                          </a:stretch>
                        </a:blipFill>
                      </a:tcPr>
                    </a:tc>
                    <a:tc>
                      <a:txBody>
                        <a:bodyPr/>
                        <a:lstStyle/>
                        <a:p>
                          <a:endParaRPr lang="en-US"/>
                        </a:p>
                      </a:txBody>
                      <a:tcPr marL="68580" marR="68580" marT="0" marB="0">
                        <a:blipFill>
                          <a:blip r:embed="rId4"/>
                          <a:stretch>
                            <a:fillRect l="-300000" t="-112963" r="-2985" b="-203704"/>
                          </a:stretch>
                        </a:blipFill>
                      </a:tcPr>
                    </a:tc>
                    <a:extLst>
                      <a:ext uri="{0D108BD9-81ED-4DB2-BD59-A6C34878D82A}">
                        <a16:rowId xmlns:a16="http://schemas.microsoft.com/office/drawing/2014/main" val="2628381179"/>
                      </a:ext>
                    </a:extLst>
                  </a:tr>
                  <a:tr h="327030">
                    <a:tc>
                      <a:txBody>
                        <a:bodyPr/>
                        <a:lstStyle/>
                        <a:p>
                          <a:endParaRPr lang="en-US"/>
                        </a:p>
                      </a:txBody>
                      <a:tcPr marL="68580" marR="68580" marT="0" marB="0">
                        <a:blipFill>
                          <a:blip r:embed="rId4"/>
                          <a:stretch>
                            <a:fillRect l="-746" t="-212963" r="-302239" b="-103704"/>
                          </a:stretch>
                        </a:blipFill>
                      </a:tcPr>
                    </a:tc>
                    <a:tc>
                      <a:txBody>
                        <a:bodyPr/>
                        <a:lstStyle/>
                        <a:p>
                          <a:endParaRPr lang="en-US"/>
                        </a:p>
                      </a:txBody>
                      <a:tcPr marL="68580" marR="68580" marT="0" marB="0">
                        <a:blipFill>
                          <a:blip r:embed="rId4"/>
                          <a:stretch>
                            <a:fillRect l="-100746" t="-212963" r="-202239" b="-103704"/>
                          </a:stretch>
                        </a:blipFill>
                      </a:tcPr>
                    </a:tc>
                    <a:tc>
                      <a:txBody>
                        <a:bodyPr/>
                        <a:lstStyle/>
                        <a:p>
                          <a:endParaRPr lang="en-US"/>
                        </a:p>
                      </a:txBody>
                      <a:tcPr marL="68580" marR="68580" marT="0" marB="0">
                        <a:blipFill>
                          <a:blip r:embed="rId4"/>
                          <a:stretch>
                            <a:fillRect l="-202256" t="-212963" r="-103759" b="-103704"/>
                          </a:stretch>
                        </a:blipFill>
                      </a:tcPr>
                    </a:tc>
                    <a:tc>
                      <a:txBody>
                        <a:bodyPr/>
                        <a:lstStyle/>
                        <a:p>
                          <a:endParaRPr lang="en-US"/>
                        </a:p>
                      </a:txBody>
                      <a:tcPr marL="68580" marR="68580" marT="0" marB="0">
                        <a:blipFill>
                          <a:blip r:embed="rId4"/>
                          <a:stretch>
                            <a:fillRect l="-300000" t="-212963" r="-2985" b="-103704"/>
                          </a:stretch>
                        </a:blipFill>
                      </a:tcPr>
                    </a:tc>
                    <a:extLst>
                      <a:ext uri="{0D108BD9-81ED-4DB2-BD59-A6C34878D82A}">
                        <a16:rowId xmlns:a16="http://schemas.microsoft.com/office/drawing/2014/main" val="3134508728"/>
                      </a:ext>
                    </a:extLst>
                  </a:tr>
                  <a:tr h="327030">
                    <a:tc>
                      <a:txBody>
                        <a:bodyPr/>
                        <a:lstStyle/>
                        <a:p>
                          <a:endParaRPr lang="en-US"/>
                        </a:p>
                      </a:txBody>
                      <a:tcPr marL="68580" marR="68580" marT="0" marB="0">
                        <a:blipFill>
                          <a:blip r:embed="rId4"/>
                          <a:stretch>
                            <a:fillRect l="-746" t="-312963" r="-302239" b="-3704"/>
                          </a:stretch>
                        </a:blipFill>
                      </a:tcPr>
                    </a:tc>
                    <a:tc>
                      <a:txBody>
                        <a:bodyPr/>
                        <a:lstStyle/>
                        <a:p>
                          <a:endParaRPr lang="en-US"/>
                        </a:p>
                      </a:txBody>
                      <a:tcPr marL="68580" marR="68580" marT="0" marB="0">
                        <a:blipFill>
                          <a:blip r:embed="rId4"/>
                          <a:stretch>
                            <a:fillRect l="-100746" t="-312963" r="-202239" b="-3704"/>
                          </a:stretch>
                        </a:blipFill>
                      </a:tcPr>
                    </a:tc>
                    <a:tc>
                      <a:txBody>
                        <a:bodyPr/>
                        <a:lstStyle/>
                        <a:p>
                          <a:endParaRPr lang="en-US"/>
                        </a:p>
                      </a:txBody>
                      <a:tcPr marL="68580" marR="68580" marT="0" marB="0">
                        <a:blipFill>
                          <a:blip r:embed="rId4"/>
                          <a:stretch>
                            <a:fillRect l="-202256" t="-312963" r="-103759" b="-3704"/>
                          </a:stretch>
                        </a:blipFill>
                      </a:tcPr>
                    </a:tc>
                    <a:tc>
                      <a:txBody>
                        <a:bodyPr/>
                        <a:lstStyle/>
                        <a:p>
                          <a:endParaRPr lang="en-US"/>
                        </a:p>
                      </a:txBody>
                      <a:tcPr marL="68580" marR="68580" marT="0" marB="0">
                        <a:blipFill>
                          <a:blip r:embed="rId4"/>
                          <a:stretch>
                            <a:fillRect l="-300000" t="-312963" r="-2985" b="-3704"/>
                          </a:stretch>
                        </a:blipFill>
                      </a:tcPr>
                    </a:tc>
                    <a:extLst>
                      <a:ext uri="{0D108BD9-81ED-4DB2-BD59-A6C34878D82A}">
                        <a16:rowId xmlns:a16="http://schemas.microsoft.com/office/drawing/2014/main" val="2986411094"/>
                      </a:ext>
                    </a:extLst>
                  </a:tr>
                </a:tbl>
              </a:graphicData>
            </a:graphic>
          </p:graphicFrame>
        </mc:Fallback>
      </mc:AlternateContent>
      <p:pic>
        <p:nvPicPr>
          <p:cNvPr id="3" name="image-eb1a4c95f999fc51ca0c6c8096a33ca207866f7c.jpeg" descr="A diagram of a triangle&#10;&#10;Description automatically generated">
            <a:extLst>
              <a:ext uri="{FF2B5EF4-FFF2-40B4-BE49-F238E27FC236}">
                <a16:creationId xmlns:a16="http://schemas.microsoft.com/office/drawing/2014/main" id="{F7B4C3FE-0A47-D4C5-B580-0FFFF638D64D}"/>
              </a:ext>
            </a:extLst>
          </p:cNvPr>
          <p:cNvPicPr/>
          <p:nvPr/>
        </p:nvPicPr>
        <p:blipFill>
          <a:blip r:embed="rId5" cstate="print"/>
          <a:srcRect/>
          <a:stretch>
            <a:fillRect/>
          </a:stretch>
        </p:blipFill>
        <p:spPr>
          <a:xfrm>
            <a:off x="8817428" y="1292210"/>
            <a:ext cx="2980125" cy="237677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C92138D-3C0D-E2B8-5DFF-360948D09867}"/>
                  </a:ext>
                </a:extLst>
              </p:cNvPr>
              <p:cNvSpPr txBox="1"/>
              <p:nvPr/>
            </p:nvSpPr>
            <p:spPr>
              <a:xfrm>
                <a:off x="1384300" y="4506378"/>
                <a:ext cx="6931643" cy="1243930"/>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acc>
                        <m:accPr>
                          <m:chr m:val="ˆ"/>
                          <m:ctrlPr>
                            <a:rPr lang="en-US" i="1" smtClean="0">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𝑏</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e>
                      </m:acc>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oMath>
                  </m:oMathPara>
                </a14:m>
                <a:endParaRPr lang="en-US" dirty="0"/>
              </a:p>
              <a:p>
                <a:pPr algn="ctr"/>
                <a14:m>
                  <m:oMathPara xmlns:m="http://schemas.openxmlformats.org/officeDocument/2006/math">
                    <m:oMathParaPr>
                      <m:jc m:val="left"/>
                    </m:oMathParaPr>
                    <m:oMath xmlns:m="http://schemas.openxmlformats.org/officeDocument/2006/math">
                      <m:acc>
                        <m:accPr>
                          <m:chr m:val="ˆ"/>
                          <m:ctrlPr>
                            <a:rPr lang="en-US" i="1" smtClean="0">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𝑏</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e>
                      </m:acc>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oMath>
                  </m:oMathPara>
                </a14:m>
                <a:endParaRPr lang="en-US" dirty="0"/>
              </a:p>
              <a:p>
                <a:pPr algn="ctr"/>
                <a14:m>
                  <m:oMathPara xmlns:m="http://schemas.openxmlformats.org/officeDocument/2006/math">
                    <m:oMathParaPr>
                      <m:jc m:val="left"/>
                    </m:oMathParaPr>
                    <m:oMath xmlns:m="http://schemas.openxmlformats.org/officeDocument/2006/math">
                      <m:acc>
                        <m:accPr>
                          <m:chr m:val="ˆ"/>
                          <m:ctrlPr>
                            <a:rPr lang="en-US" i="1" smtClean="0">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𝑐</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e>
                      </m:acc>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oMath>
                  </m:oMathPara>
                </a14:m>
                <a:endParaRPr lang="en-US" dirty="0"/>
              </a:p>
              <a:p>
                <a:pPr algn="ctr"/>
                <a14:m>
                  <m:oMathPara xmlns:m="http://schemas.openxmlformats.org/officeDocument/2006/math">
                    <m:oMathParaPr>
                      <m:jc m:val="left"/>
                    </m:oMathParaPr>
                    <m:oMath xmlns:m="http://schemas.openxmlformats.org/officeDocument/2006/math">
                      <m:acc>
                        <m:accPr>
                          <m:chr m:val="ˆ"/>
                          <m:ctrlPr>
                            <a:rPr lang="en-US" i="1" smtClean="0">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𝑐</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e>
                      </m:acc>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800" kern="7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e>
                      </m:d>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2</m:t>
                          </m:r>
                        </m:sub>
                      </m:sSub>
                    </m:oMath>
                  </m:oMathPara>
                </a14:m>
                <a:endParaRPr lang="en-US" dirty="0"/>
              </a:p>
            </p:txBody>
          </p:sp>
        </mc:Choice>
        <mc:Fallback xmlns="">
          <p:sp>
            <p:nvSpPr>
              <p:cNvPr id="6" name="TextBox 5">
                <a:extLst>
                  <a:ext uri="{FF2B5EF4-FFF2-40B4-BE49-F238E27FC236}">
                    <a16:creationId xmlns:a16="http://schemas.microsoft.com/office/drawing/2014/main" id="{6C92138D-3C0D-E2B8-5DFF-360948D09867}"/>
                  </a:ext>
                </a:extLst>
              </p:cNvPr>
              <p:cNvSpPr txBox="1">
                <a:spLocks noRot="1" noChangeAspect="1" noMove="1" noResize="1" noEditPoints="1" noAdjustHandles="1" noChangeArrowheads="1" noChangeShapeType="1" noTextEdit="1"/>
              </p:cNvSpPr>
              <p:nvPr/>
            </p:nvSpPr>
            <p:spPr>
              <a:xfrm>
                <a:off x="1384300" y="4506378"/>
                <a:ext cx="6931643" cy="1243930"/>
              </a:xfrm>
              <a:prstGeom prst="rect">
                <a:avLst/>
              </a:prstGeom>
              <a:blipFill>
                <a:blip r:embed="rId6"/>
                <a:stretch>
                  <a:fillRect t="-3431" b="-1471"/>
                </a:stretch>
              </a:blipFill>
            </p:spPr>
            <p:txBody>
              <a:bodyPr/>
              <a:lstStyle/>
              <a:p>
                <a:r>
                  <a:rPr lang="en-US">
                    <a:noFill/>
                  </a:rPr>
                  <a:t> </a:t>
                </a:r>
              </a:p>
            </p:txBody>
          </p:sp>
        </mc:Fallback>
      </mc:AlternateContent>
    </p:spTree>
    <p:extLst>
      <p:ext uri="{BB962C8B-B14F-4D97-AF65-F5344CB8AC3E}">
        <p14:creationId xmlns:p14="http://schemas.microsoft.com/office/powerpoint/2010/main" val="271510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1A1AC71-1571-5F5D-7F97-006FFD362541}"/>
              </a:ext>
            </a:extLst>
          </p:cNvPr>
          <p:cNvSpPr>
            <a:spLocks noGrp="1"/>
          </p:cNvSpPr>
          <p:nvPr>
            <p:ph type="title"/>
          </p:nvPr>
        </p:nvSpPr>
        <p:spPr/>
        <p:txBody>
          <a:bodyPr/>
          <a:lstStyle/>
          <a:p>
            <a:r>
              <a:rPr lang="en-US" dirty="0"/>
              <a:t>Theory and Procedure: Kinematics</a:t>
            </a:r>
          </a:p>
        </p:txBody>
      </p:sp>
      <mc:AlternateContent xmlns:mc="http://schemas.openxmlformats.org/markup-compatibility/2006" xmlns:a14="http://schemas.microsoft.com/office/drawing/2010/main">
        <mc:Choice Requires="a14">
          <p:sp>
            <p:nvSpPr>
              <p:cNvPr id="18" name="Content Placeholder 17">
                <a:extLst>
                  <a:ext uri="{FF2B5EF4-FFF2-40B4-BE49-F238E27FC236}">
                    <a16:creationId xmlns:a16="http://schemas.microsoft.com/office/drawing/2014/main" id="{5F1DD158-8B93-E7A9-4B09-830B316F8BD6}"/>
                  </a:ext>
                </a:extLst>
              </p:cNvPr>
              <p:cNvSpPr>
                <a:spLocks noGrp="1"/>
              </p:cNvSpPr>
              <p:nvPr>
                <p:ph idx="1"/>
              </p:nvPr>
            </p:nvSpPr>
            <p:spPr/>
            <p:txBody>
              <a:bodyPr>
                <a:normAutofit fontScale="85000" lnSpcReduction="10000"/>
              </a:bodyPr>
              <a:lstStyle/>
              <a:p>
                <a:pPr marL="0" indent="0" algn="ctr">
                  <a:buNone/>
                </a:pPr>
                <a:r>
                  <a:rPr lang="en-US" sz="2000" dirty="0"/>
                  <a:t>Velocities:</a:t>
                </a:r>
              </a:p>
              <a:p>
                <a:pPr marL="0" indent="0" algn="ctr">
                  <a:buNone/>
                </a:pPr>
                <a14:m>
                  <m:oMathPara xmlns:m="http://schemas.openxmlformats.org/officeDocument/2006/math">
                    <m:oMathParaPr>
                      <m:jc m:val="centerGroup"/>
                    </m:oMathParaPr>
                    <m:oMath xmlns:m="http://schemas.openxmlformats.org/officeDocument/2006/math">
                      <m:eqArr>
                        <m:eqArrPr>
                          <m:ctrlPr>
                            <a:rPr lang="en-US" sz="2000" i="1" smtClean="0">
                              <a:latin typeface="Cambria Math" panose="02040503050406030204" pitchFamily="18" charset="0"/>
                            </a:rPr>
                          </m:ctrlPr>
                        </m:eqArrPr>
                        <m:e>
                          <m:sPre>
                            <m:sPrePr>
                              <m:ctrlPr>
                                <a:rPr lang="en-US" sz="2000" i="1">
                                  <a:latin typeface="Cambria Math" panose="02040503050406030204" pitchFamily="18" charset="0"/>
                                </a:rPr>
                              </m:ctrlPr>
                            </m:sPrePr>
                            <m:sub>
                              <m:r>
                                <a:rPr lang="en-US" sz="2000" b="0" i="1" smtClean="0">
                                  <a:latin typeface="Cambria Math" panose="02040503050406030204" pitchFamily="18" charset="0"/>
                                </a:rPr>
                                <m:t> </m:t>
                              </m:r>
                            </m:sub>
                            <m:sup>
                              <m:r>
                                <a:rPr lang="en-US" sz="2000" i="1">
                                  <a:latin typeface="Cambria Math" panose="02040503050406030204" pitchFamily="18" charset="0"/>
                                </a:rPr>
                                <m:t>𝐴</m:t>
                              </m:r>
                            </m:sup>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𝑣</m:t>
                                      </m:r>
                                    </m:e>
                                  </m:acc>
                                </m:e>
                                <m:sup>
                                  <m:r>
                                    <a:rPr lang="en-US" sz="2000" i="1">
                                      <a:latin typeface="Cambria Math" panose="02040503050406030204" pitchFamily="18" charset="0"/>
                                    </a:rPr>
                                    <m:t>𝐽</m:t>
                                  </m:r>
                                </m:sup>
                              </m:sSup>
                            </m:e>
                          </m:sPre>
                          <m:r>
                            <a:rPr lang="en-US" sz="2000" i="1">
                              <a:latin typeface="Cambria Math" panose="02040503050406030204" pitchFamily="18" charset="0"/>
                            </a:rPr>
                            <m:t>= −</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𝐴</m:t>
                                  </m:r>
                                </m:sub>
                              </m:sSub>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𝑎</m:t>
                                      </m:r>
                                    </m:e>
                                  </m:acc>
                                </m:e>
                                <m:sub>
                                  <m:r>
                                    <a:rPr lang="en-US" sz="2000" i="1">
                                      <a:latin typeface="Cambria Math" panose="02040503050406030204" pitchFamily="18" charset="0"/>
                                    </a:rPr>
                                    <m:t>1</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𝐴</m:t>
                                      </m:r>
                                    </m:sub>
                                  </m:sSub>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e>
                                  </m:d>
                                </m:e>
                              </m:func>
                            </m:e>
                          </m:func>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𝑎</m:t>
                                  </m:r>
                                </m:e>
                              </m:acc>
                            </m:e>
                            <m:sub>
                              <m:r>
                                <a:rPr lang="en-US" sz="2000" i="1">
                                  <a:latin typeface="Cambria Math" panose="02040503050406030204" pitchFamily="18" charset="0"/>
                                </a:rPr>
                                <m:t>2</m:t>
                              </m:r>
                            </m:sub>
                          </m:sSub>
                        </m:e>
                      </m:eqArr>
                    </m:oMath>
                  </m:oMathPara>
                </a14:m>
                <a:endParaRPr lang="en-US" sz="2000" dirty="0"/>
              </a:p>
              <a:p>
                <a:pPr marL="0" indent="0" algn="ctr">
                  <a:buNone/>
                </a:pPr>
                <a14:m>
                  <m:oMathPara xmlns:m="http://schemas.openxmlformats.org/officeDocument/2006/math">
                    <m:oMathParaPr>
                      <m:jc m:val="centerGroup"/>
                    </m:oMathParaPr>
                    <m:oMath xmlns:m="http://schemas.openxmlformats.org/officeDocument/2006/math">
                      <m:eqArr>
                        <m:eqArrPr>
                          <m:ctrlPr>
                            <a:rPr lang="en-US" sz="2000" i="1" smtClean="0">
                              <a:latin typeface="Cambria Math" panose="02040503050406030204" pitchFamily="18" charset="0"/>
                            </a:rPr>
                          </m:ctrlPr>
                        </m:eqArrPr>
                        <m:e>
                          <m:sPre>
                            <m:sPrePr>
                              <m:ctrlPr>
                                <a:rPr lang="en-US" sz="2000" i="1">
                                  <a:latin typeface="Cambria Math" panose="02040503050406030204" pitchFamily="18" charset="0"/>
                                </a:rPr>
                              </m:ctrlPr>
                            </m:sPrePr>
                            <m:sub>
                              <m:r>
                                <a:rPr lang="en-US" sz="2000" b="0" i="1" smtClean="0">
                                  <a:latin typeface="Cambria Math" panose="02040503050406030204" pitchFamily="18" charset="0"/>
                                </a:rPr>
                                <m:t> </m:t>
                              </m:r>
                            </m:sub>
                            <m:sup>
                              <m:r>
                                <a:rPr lang="en-US" sz="2000" i="1">
                                  <a:latin typeface="Cambria Math" panose="02040503050406030204" pitchFamily="18" charset="0"/>
                                </a:rPr>
                                <m:t>𝐴</m:t>
                              </m:r>
                            </m:sup>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𝑣</m:t>
                                      </m:r>
                                    </m:e>
                                  </m:acc>
                                </m:e>
                                <m:sup>
                                  <m:r>
                                    <a:rPr lang="en-US" sz="2000" i="1">
                                      <a:latin typeface="Cambria Math" panose="02040503050406030204" pitchFamily="18" charset="0"/>
                                    </a:rPr>
                                    <m:t>𝐸</m:t>
                                  </m:r>
                                </m:sup>
                              </m:sSup>
                            </m:e>
                          </m:sPre>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𝐴</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e>
                                  </m:d>
                                  <m:r>
                                    <a:rPr lang="en-US" sz="200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2</m:t>
                                          </m:r>
                                        </m:sub>
                                      </m:sSub>
                                    </m:e>
                                  </m:d>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𝐵</m:t>
                                      </m:r>
                                    </m:sub>
                                  </m:sSub>
                                </m:e>
                              </m:func>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e>
                                  </m:d>
                                </m:e>
                              </m:func>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𝑎</m:t>
                                  </m:r>
                                </m:e>
                              </m:acc>
                            </m:e>
                            <m:sub>
                              <m:r>
                                <a:rPr lang="en-US" sz="2000" i="1">
                                  <a:latin typeface="Cambria Math" panose="02040503050406030204" pitchFamily="18" charset="0"/>
                                </a:rPr>
                                <m:t>1</m:t>
                              </m:r>
                            </m:sub>
                          </m:sSub>
                        </m:e>
                        <m:e>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𝑞</m:t>
                                      </m:r>
                                    </m:e>
                                  </m:acc>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𝐴</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e>
                                  </m:d>
                                </m:e>
                              </m:func>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2</m:t>
                                      </m:r>
                                    </m:sub>
                                  </m:sSub>
                                </m:e>
                              </m:d>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𝐵</m:t>
                                  </m:r>
                                </m:sub>
                              </m:sSub>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e>
                                  </m:d>
                                </m:e>
                              </m:func>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𝑎</m:t>
                                  </m:r>
                                </m:e>
                              </m:acc>
                            </m:e>
                            <m:sub>
                              <m:r>
                                <a:rPr lang="en-US" sz="2000" i="1">
                                  <a:latin typeface="Cambria Math" panose="02040503050406030204" pitchFamily="18" charset="0"/>
                                </a:rPr>
                                <m:t>2</m:t>
                              </m:r>
                            </m:sub>
                          </m:sSub>
                        </m:e>
                      </m:eqArr>
                    </m:oMath>
                  </m:oMathPara>
                </a14:m>
                <a:endParaRPr lang="en-US" sz="2000" dirty="0"/>
              </a:p>
              <a:p>
                <a:pPr marL="0" indent="0" algn="ctr">
                  <a:buNone/>
                </a:pPr>
                <a:r>
                  <a:rPr lang="en-US" sz="2000" dirty="0"/>
                  <a:t>Accelerations:</a:t>
                </a:r>
              </a:p>
              <a:p>
                <a:pPr marL="0" indent="0" algn="ctr">
                  <a:buNone/>
                </a:pPr>
                <a14:m>
                  <m:oMathPara xmlns:m="http://schemas.openxmlformats.org/officeDocument/2006/math">
                    <m:oMathParaPr>
                      <m:jc m:val="centerGroup"/>
                    </m:oMathParaPr>
                    <m:oMath xmlns:m="http://schemas.openxmlformats.org/officeDocument/2006/math">
                      <m:eqArr>
                        <m:eqArrPr>
                          <m:ctrlPr>
                            <a:rPr lang="en-US" sz="2000" i="1" smtClean="0">
                              <a:effectLst/>
                              <a:latin typeface="Cambria Math" panose="02040503050406030204" pitchFamily="18" charset="0"/>
                            </a:rPr>
                          </m:ctrlPr>
                        </m:eqArrPr>
                        <m:e>
                          <m:sPre>
                            <m:sPrePr>
                              <m:ctrlPr>
                                <a:rPr lang="en-US" sz="2000" i="1">
                                  <a:effectLst/>
                                  <a:latin typeface="Cambria Math" panose="02040503050406030204" pitchFamily="18" charset="0"/>
                                </a:rPr>
                              </m:ctrlPr>
                            </m:sPrePr>
                            <m:sub>
                              <m:r>
                                <a:rPr lang="en-US" sz="2000" b="0" i="1" smtClean="0">
                                  <a:effectLst/>
                                  <a:latin typeface="Cambria Math" panose="020405030504060302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p>
                            <m:e>
                              <m:sSup>
                                <m:sSupPr>
                                  <m:ctrlPr>
                                    <a:rPr lang="en-US" sz="2000" i="1">
                                      <a:effectLst/>
                                      <a:latin typeface="Cambria Math" panose="02040503050406030204" pitchFamily="18" charset="0"/>
                                    </a:rPr>
                                  </m:ctrlPr>
                                </m:sSup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acc>
                                </m:e>
                                <m:sup>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𝐽</m:t>
                                  </m:r>
                                </m:sup>
                              </m:sSup>
                            </m:e>
                          </m:sPre>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000" i="1">
                                  <a:effectLst/>
                                  <a:latin typeface="Cambria Math" panose="02040503050406030204" pitchFamily="18" charset="0"/>
                                </a:rPr>
                              </m:ctrlPr>
                            </m:dPr>
                            <m:e>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acc>
                                <m:accPr>
                                  <m:chr m:val="̇"/>
                                  <m:ctrlPr>
                                    <a:rPr lang="en-US" sz="2000" i="1">
                                      <a:effectLst/>
                                      <a:latin typeface="Cambria Math" panose="02040503050406030204" pitchFamily="18" charset="0"/>
                                    </a:rPr>
                                  </m:ctrlPr>
                                </m:acc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acc>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e>
                          </m:d>
                          <m:sSub>
                            <m:sSubPr>
                              <m:ctrlPr>
                                <a:rPr lang="en-US" sz="2000" i="1">
                                  <a:effectLst/>
                                  <a:latin typeface="Cambria Math" panose="02040503050406030204" pitchFamily="18" charset="0"/>
                                </a:rPr>
                              </m:ctrlPr>
                            </m:sSub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000" i="1">
                                  <a:effectLst/>
                                  <a:latin typeface="Cambria Math" panose="02040503050406030204" pitchFamily="18" charset="0"/>
                                </a:rPr>
                              </m:ctrlPr>
                            </m:dPr>
                            <m:e>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acc>
                                <m:accPr>
                                  <m:chr m:val="̇"/>
                                  <m:ctrlPr>
                                    <a:rPr lang="en-US" sz="2000" i="1">
                                      <a:effectLst/>
                                      <a:latin typeface="Cambria Math" panose="02040503050406030204" pitchFamily="18" charset="0"/>
                                    </a:rPr>
                                  </m:ctrlPr>
                                </m:acc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acc>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e>
                          </m:d>
                          <m:sSub>
                            <m:sSubPr>
                              <m:ctrlPr>
                                <a:rPr lang="en-US" sz="2000" i="1">
                                  <a:effectLst/>
                                  <a:latin typeface="Cambria Math" panose="02040503050406030204" pitchFamily="18" charset="0"/>
                                </a:rPr>
                              </m:ctrlPr>
                            </m:sSub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e>
                      </m:eqArr>
                    </m:oMath>
                  </m:oMathPara>
                </a14:m>
                <a:endParaRPr lang="en-US" sz="2000" dirty="0"/>
              </a:p>
              <a:p>
                <a:pPr marL="0" indent="0" algn="ctr">
                  <a:buNone/>
                </a:pPr>
                <a14:m>
                  <m:oMathPara xmlns:m="http://schemas.openxmlformats.org/officeDocument/2006/math">
                    <m:oMathParaPr>
                      <m:jc m:val="centerGroup"/>
                    </m:oMathParaPr>
                    <m:oMath xmlns:m="http://schemas.openxmlformats.org/officeDocument/2006/math">
                      <m:eqArr>
                        <m:eqArrPr>
                          <m:ctrlPr>
                            <a:rPr lang="en-US" sz="2000" i="1" smtClean="0">
                              <a:effectLst/>
                              <a:latin typeface="Cambria Math" panose="02040503050406030204" pitchFamily="18" charset="0"/>
                            </a:rPr>
                          </m:ctrlPr>
                        </m:eqArrPr>
                        <m:e>
                          <m:sPre>
                            <m:sPrePr>
                              <m:ctrlPr>
                                <a:rPr lang="en-US" sz="2000" i="1">
                                  <a:effectLst/>
                                  <a:latin typeface="Cambria Math" panose="02040503050406030204" pitchFamily="18" charset="0"/>
                                </a:rPr>
                              </m:ctrlPr>
                            </m:sPrePr>
                            <m:sub>
                              <m:r>
                                <a:rPr lang="en-US" sz="2000" b="0" i="1" smtClean="0">
                                  <a:effectLst/>
                                  <a:latin typeface="Cambria Math" panose="020405030504060302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p>
                            <m:e>
                              <m:sSup>
                                <m:sSupPr>
                                  <m:ctrlPr>
                                    <a:rPr lang="en-US" sz="2000" i="1">
                                      <a:effectLst/>
                                      <a:latin typeface="Cambria Math" panose="02040503050406030204" pitchFamily="18" charset="0"/>
                                    </a:rPr>
                                  </m:ctrlPr>
                                </m:sSup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acc>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𝐸</m:t>
                                  </m:r>
                                </m:sup>
                              </m:sSup>
                            </m:e>
                          </m:sPre>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000" i="1">
                                  <a:effectLst/>
                                  <a:latin typeface="Cambria Math" panose="02040503050406030204" pitchFamily="18" charset="0"/>
                                </a:rPr>
                              </m:ctrlPr>
                            </m:dPr>
                            <m:e>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ea typeface="SimSun" panose="02010600030101010101" pitchFamily="2" charset="-122"/>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2000" i="1">
                                          <a:effectLst/>
                                          <a:latin typeface="Cambria Math" panose="02040503050406030204" pitchFamily="18" charset="0"/>
                                          <a:ea typeface="SimSun" panose="02010600030101010101" pitchFamily="2" charset="-122"/>
                                        </a:rPr>
                                      </m:ctrlPr>
                                    </m:dPr>
                                    <m:e>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000" i="1">
                                          <a:effectLst/>
                                          <a:latin typeface="Cambria Math" panose="02040503050406030204" pitchFamily="18" charset="0"/>
                                          <a:ea typeface="SimSun" panose="02010600030101010101" pitchFamily="2" charset="-122"/>
                                        </a:rPr>
                                      </m:ctrlPr>
                                    </m:dPr>
                                    <m:e>
                                      <m:acc>
                                        <m:accPr>
                                          <m:chr m:val="̇"/>
                                          <m:ctrlPr>
                                            <a:rPr lang="en-US" sz="2000" i="1">
                                              <a:effectLst/>
                                              <a:latin typeface="Cambria Math" panose="02040503050406030204" pitchFamily="18" charset="0"/>
                                            </a:rPr>
                                          </m:ctrlPr>
                                        </m:acc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ac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acc>
                                        <m:accPr>
                                          <m:chr m:val="̇"/>
                                          <m:ctrlPr>
                                            <a:rPr lang="en-US" sz="2000" i="1">
                                              <a:effectLst/>
                                              <a:latin typeface="Cambria Math" panose="02040503050406030204" pitchFamily="18" charset="0"/>
                                            </a:rPr>
                                          </m:ctrlPr>
                                        </m:acc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acc>
                                    </m:e>
                                  </m:d>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𝐵</m:t>
                                      </m:r>
                                    </m:sub>
                                  </m:sSub>
                                </m:e>
                              </m:func>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d>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p>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𝐵</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d>
                                </m:e>
                              </m:func>
                            </m:e>
                          </m:d>
                          <m:sSub>
                            <m:sSubPr>
                              <m:ctrlPr>
                                <a:rPr lang="en-US" sz="2000" i="1">
                                  <a:effectLst/>
                                  <a:latin typeface="Cambria Math" panose="02040503050406030204" pitchFamily="18" charset="0"/>
                                </a:rPr>
                              </m:ctrlPr>
                            </m:sSub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e>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000" i="1">
                                  <a:effectLst/>
                                  <a:latin typeface="Cambria Math" panose="02040503050406030204" pitchFamily="18" charset="0"/>
                                </a:rPr>
                              </m:ctrlPr>
                            </m:dPr>
                            <m:e>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𝐴</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000" i="1">
                                      <a:effectLst/>
                                      <a:latin typeface="Cambria Math" panose="02040503050406030204" pitchFamily="18" charset="0"/>
                                      <a:ea typeface="SimSun" panose="02010600030101010101" pitchFamily="2" charset="-122"/>
                                    </a:rPr>
                                  </m:ctrlPr>
                                </m:dPr>
                                <m:e>
                                  <m:acc>
                                    <m:accPr>
                                      <m:chr m:val="̇"/>
                                      <m:ctrlPr>
                                        <a:rPr lang="en-US" sz="2000" i="1">
                                          <a:effectLst/>
                                          <a:latin typeface="Cambria Math" panose="02040503050406030204" pitchFamily="18" charset="0"/>
                                        </a:rPr>
                                      </m:ctrlPr>
                                    </m:acc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e>
                                  </m:ac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acc>
                                    <m:accPr>
                                      <m:chr m:val="̇"/>
                                      <m:ctrlPr>
                                        <a:rPr lang="en-US" sz="2000" i="1">
                                          <a:effectLst/>
                                          <a:latin typeface="Cambria Math" panose="02040503050406030204" pitchFamily="18" charset="0"/>
                                        </a:rPr>
                                      </m:ctrlPr>
                                    </m:acc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acc>
                                </m:e>
                              </m:d>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𝐵</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d>
                                </m:e>
                              </m:func>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𝑢</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d>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p>
                              <m:sSub>
                                <m:sSubPr>
                                  <m:ctrlPr>
                                    <a:rPr lang="en-US" sz="2000" i="1">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𝐿</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𝐵</m:t>
                                  </m:r>
                                </m:sub>
                              </m:sSub>
                              <m:func>
                                <m:funcPr>
                                  <m:ctrlPr>
                                    <a:rPr lang="en-US" sz="2000" i="1">
                                      <a:effectLst/>
                                      <a:latin typeface="Cambria Math" panose="02040503050406030204" pitchFamily="18" charset="0"/>
                                    </a:rPr>
                                  </m:ctrlPr>
                                </m:funcPr>
                                <m:fName>
                                  <m:r>
                                    <m:rPr>
                                      <m:sty m:val="p"/>
                                    </m:rPr>
                                    <a:rPr lang="en-US" sz="20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e>
                                  </m:d>
                                </m:e>
                              </m:func>
                            </m:e>
                          </m:d>
                          <m:sSub>
                            <m:sSubPr>
                              <m:ctrlPr>
                                <a:rPr lang="en-US" sz="2000" i="1">
                                  <a:effectLst/>
                                  <a:latin typeface="Cambria Math" panose="02040503050406030204" pitchFamily="18" charset="0"/>
                                </a:rPr>
                              </m:ctrlPr>
                            </m:sSub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m:t>
                          </m:r>
                        </m:e>
                      </m:eqArr>
                    </m:oMath>
                  </m:oMathPara>
                </a14:m>
                <a:endParaRPr lang="en-US" sz="2000" dirty="0"/>
              </a:p>
            </p:txBody>
          </p:sp>
        </mc:Choice>
        <mc:Fallback xmlns="">
          <p:sp>
            <p:nvSpPr>
              <p:cNvPr id="18" name="Content Placeholder 17">
                <a:extLst>
                  <a:ext uri="{FF2B5EF4-FFF2-40B4-BE49-F238E27FC236}">
                    <a16:creationId xmlns:a16="http://schemas.microsoft.com/office/drawing/2014/main" id="{5F1DD158-8B93-E7A9-4B09-830B316F8BD6}"/>
                  </a:ext>
                </a:extLst>
              </p:cNvPr>
              <p:cNvSpPr>
                <a:spLocks noGrp="1" noRot="1" noChangeAspect="1" noMove="1" noResize="1" noEditPoints="1" noAdjustHandles="1" noChangeArrowheads="1" noChangeShapeType="1" noTextEdit="1"/>
              </p:cNvSpPr>
              <p:nvPr>
                <p:ph idx="1"/>
              </p:nvPr>
            </p:nvSpPr>
            <p:spPr>
              <a:blipFill>
                <a:blip r:embed="rId3"/>
                <a:stretch>
                  <a:fillRect t="-2153"/>
                </a:stretch>
              </a:blipFill>
            </p:spPr>
            <p:txBody>
              <a:bodyPr/>
              <a:lstStyle/>
              <a:p>
                <a:r>
                  <a:rPr lang="en-US">
                    <a:noFill/>
                  </a:rPr>
                  <a:t> </a:t>
                </a:r>
              </a:p>
            </p:txBody>
          </p:sp>
        </mc:Fallback>
      </mc:AlternateContent>
    </p:spTree>
    <p:extLst>
      <p:ext uri="{BB962C8B-B14F-4D97-AF65-F5344CB8AC3E}">
        <p14:creationId xmlns:p14="http://schemas.microsoft.com/office/powerpoint/2010/main" val="222209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1D0B-EDE1-2667-5A28-2B397D665A1D}"/>
              </a:ext>
            </a:extLst>
          </p:cNvPr>
          <p:cNvSpPr>
            <a:spLocks noGrp="1"/>
          </p:cNvSpPr>
          <p:nvPr>
            <p:ph type="title"/>
          </p:nvPr>
        </p:nvSpPr>
        <p:spPr/>
        <p:txBody>
          <a:bodyPr/>
          <a:lstStyle/>
          <a:p>
            <a:r>
              <a:rPr lang="en-US" dirty="0"/>
              <a:t>Theory and Procedure: Kane’s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9970A-1BC8-D0FA-50A5-ADE738E09054}"/>
                  </a:ext>
                </a:extLst>
              </p:cNvPr>
              <p:cNvSpPr>
                <a:spLocks noGrp="1"/>
              </p:cNvSpPr>
              <p:nvPr>
                <p:ph idx="1"/>
              </p:nvPr>
            </p:nvSpPr>
            <p:spPr>
              <a:xfrm>
                <a:off x="1385046" y="2233701"/>
                <a:ext cx="9968754" cy="3115711"/>
              </a:xfrm>
            </p:spPr>
            <p:txBody>
              <a:bodyPr>
                <a:normAutofit fontScale="77500" lnSpcReduction="20000"/>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𝐹</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𝐹</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=0</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𝐹</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Sub>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nary>
                        <m:naryPr>
                          <m:chr m:val="∑"/>
                          <m:limLoc m:val="undOvr"/>
                          <m:grow m:val="on"/>
                          <m:ctrlPr>
                            <a:rPr lang="en-US" i="1">
                              <a:effectLst/>
                              <a:latin typeface="Cambria Math" panose="02040503050406030204" pitchFamily="18" charset="0"/>
                            </a:rPr>
                          </m:ctrlPr>
                        </m:naryPr>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𝑁</m:t>
                          </m:r>
                        </m:sup>
                        <m:e>
                          <m:r>
                            <a:rPr lang="en-US" sz="1800" kern="7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1800" kern="700">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i="1">
                              <a:effectLst/>
                              <a:latin typeface="Cambria Math" panose="02040503050406030204" pitchFamily="18" charset="0"/>
                            </a:rPr>
                          </m:ctrlPr>
                        </m:dPr>
                        <m:e>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𝑣</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𝑅</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e>
                      </m:d>
                    </m:oMath>
                  </m:oMathPara>
                </a14:m>
                <a:endParaRPr lang="en-US" dirty="0"/>
              </a:p>
              <a:p>
                <a:pPr marL="0" indent="0" algn="ctr">
                  <a:buNone/>
                </a:pPr>
                <a:endParaRPr lang="en-US" i="1" dirty="0">
                  <a:effectLst/>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𝐹</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nary>
                        <m:naryPr>
                          <m:chr m:val="∑"/>
                          <m:limLoc m:val="undOvr"/>
                          <m:grow m:val="on"/>
                          <m:ctrlPr>
                            <a:rPr lang="en-US" i="1">
                              <a:effectLst/>
                              <a:latin typeface="Cambria Math" panose="02040503050406030204" pitchFamily="18" charset="0"/>
                            </a:rPr>
                          </m:ctrlPr>
                        </m:naryPr>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r>
                            <a:rPr lang="en-US" sz="1800" kern="700">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𝑁</m:t>
                          </m:r>
                        </m:sup>
                        <m:e>
                          <m:r>
                            <a:rPr lang="en-US" sz="1800" kern="7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1800" kern="700">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i="1">
                              <a:effectLst/>
                              <a:latin typeface="Cambria Math" panose="02040503050406030204" pitchFamily="18" charset="0"/>
                            </a:rPr>
                          </m:ctrlPr>
                        </m:dPr>
                        <m:e>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𝑣</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𝑅</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sup>
                          </m:sSubSup>
                        </m:e>
                      </m:d>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𝑅</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𝑚</m:t>
                          </m:r>
                        </m:e>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p>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p>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𝐼</m:t>
                                  </m:r>
                                </m:e>
                              </m:acc>
                            </m:e>
                          </m:acc>
                        </m:e>
                        <m:sup>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sup>
                      </m:s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acc>
                            <m:accPr>
                              <m:chr m:val="⃗"/>
                              <m:ctrlPr>
                                <a:rPr lang="en-US" i="1">
                                  <a:effectLst/>
                                  <a:latin typeface="Cambria Math" panose="02040503050406030204" pitchFamily="18" charset="0"/>
                                </a:rPr>
                              </m:ctrlPr>
                            </m:acc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𝐼</m:t>
                                  </m:r>
                                </m:e>
                              </m:acc>
                            </m:e>
                          </m:acc>
                          <m:sSubSup>
                            <m:sSubSupPr>
                              <m:ctrlPr>
                                <a:rPr lang="en-US" i="1">
                                  <a:effectLst/>
                                  <a:latin typeface="Cambria Math" panose="02040503050406030204" pitchFamily="18" charset="0"/>
                                </a:rPr>
                              </m:ctrlPr>
                            </m:sSubSup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m:t>
                              </m:r>
                            </m:sup>
                          </m:sSubSup>
                          <m:r>
                            <a:rPr lang="en-US" sz="1800"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𝑟</m:t>
                              </m:r>
                            </m:sub>
                            <m:sup>
                              <m:sSub>
                                <m:sSubPr>
                                  <m:ctrlPr>
                                    <a:rPr lang="en-US" i="1">
                                      <a:effectLst/>
                                      <a:latin typeface="Cambria Math" panose="02040503050406030204" pitchFamily="18" charset="0"/>
                                    </a:rPr>
                                  </m:ctrlPr>
                                </m:sSubPr>
                                <m:e>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1800" i="1" kern="700">
                                      <a:effectLst/>
                                      <a:latin typeface="Cambria Math" panose="02040503050406030204" pitchFamily="18" charset="0"/>
                                      <a:ea typeface="SimSun" panose="02010600030101010101" pitchFamily="2" charset="-122"/>
                                      <a:cs typeface="Times New Roman" panose="02020603050405020304" pitchFamily="18" charset="0"/>
                                    </a:rPr>
                                    <m:t>𝑘</m:t>
                                  </m:r>
                                </m:sub>
                              </m:sSub>
                            </m:sup>
                          </m:sSubSup>
                        </m:e>
                      </m:d>
                    </m:oMath>
                  </m:oMathPara>
                </a14:m>
                <a:endParaRPr lang="en-US" dirty="0"/>
              </a:p>
            </p:txBody>
          </p:sp>
        </mc:Choice>
        <mc:Fallback xmlns="">
          <p:sp>
            <p:nvSpPr>
              <p:cNvPr id="3" name="Content Placeholder 2">
                <a:extLst>
                  <a:ext uri="{FF2B5EF4-FFF2-40B4-BE49-F238E27FC236}">
                    <a16:creationId xmlns:a16="http://schemas.microsoft.com/office/drawing/2014/main" id="{F2E9970A-1BC8-D0FA-50A5-ADE738E09054}"/>
                  </a:ext>
                </a:extLst>
              </p:cNvPr>
              <p:cNvSpPr>
                <a:spLocks noGrp="1" noRot="1" noChangeAspect="1" noMove="1" noResize="1" noEditPoints="1" noAdjustHandles="1" noChangeArrowheads="1" noChangeShapeType="1" noTextEdit="1"/>
              </p:cNvSpPr>
              <p:nvPr>
                <p:ph idx="1"/>
              </p:nvPr>
            </p:nvSpPr>
            <p:spPr>
              <a:xfrm>
                <a:off x="1385046" y="2233701"/>
                <a:ext cx="9968754" cy="3115711"/>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0BE542B-72A9-BEEF-AE00-B3BCDBDB49C3}"/>
              </a:ext>
            </a:extLst>
          </p:cNvPr>
          <p:cNvSpPr txBox="1"/>
          <p:nvPr/>
        </p:nvSpPr>
        <p:spPr>
          <a:xfrm>
            <a:off x="1385046" y="1231643"/>
            <a:ext cx="9421908" cy="923330"/>
          </a:xfrm>
          <a:prstGeom prst="rect">
            <a:avLst/>
          </a:prstGeom>
          <a:noFill/>
        </p:spPr>
        <p:txBody>
          <a:bodyPr wrap="square" rtlCol="0">
            <a:spAutoFit/>
          </a:bodyPr>
          <a:lstStyle/>
          <a:p>
            <a:pPr marL="285750" indent="-285750">
              <a:buFont typeface="Arial" panose="020B0604020202020204" pitchFamily="34" charset="0"/>
              <a:buChar char="•"/>
            </a:pPr>
            <a:r>
              <a:rPr lang="en-US" dirty="0"/>
              <a:t>Generalized Active and Inertial Forces</a:t>
            </a:r>
          </a:p>
          <a:p>
            <a:pPr marL="285750" indent="-285750">
              <a:buFont typeface="Arial" panose="020B0604020202020204" pitchFamily="34" charset="0"/>
              <a:buChar char="•"/>
            </a:pPr>
            <a:r>
              <a:rPr lang="en-US" dirty="0"/>
              <a:t>Forces </a:t>
            </a:r>
            <a:r>
              <a:rPr lang="en-US" dirty="0" err="1"/>
              <a:t>w.r.t.</a:t>
            </a:r>
            <a:r>
              <a:rPr lang="en-US" dirty="0"/>
              <a:t> each degree of freedom</a:t>
            </a:r>
          </a:p>
          <a:p>
            <a:pPr marL="285750" indent="-285750">
              <a:buFont typeface="Arial" panose="020B0604020202020204" pitchFamily="34" charset="0"/>
              <a:buChar char="•"/>
            </a:pPr>
            <a:r>
              <a:rPr lang="en-US" dirty="0"/>
              <a:t>Moment of </a:t>
            </a:r>
            <a:r>
              <a:rPr lang="en-US" dirty="0" err="1"/>
              <a:t>Intertia</a:t>
            </a:r>
            <a:r>
              <a:rPr lang="en-US" dirty="0"/>
              <a:t> + Equations of Motion</a:t>
            </a:r>
          </a:p>
        </p:txBody>
      </p:sp>
    </p:spTree>
    <p:extLst>
      <p:ext uri="{BB962C8B-B14F-4D97-AF65-F5344CB8AC3E}">
        <p14:creationId xmlns:p14="http://schemas.microsoft.com/office/powerpoint/2010/main" val="118279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4E0D-934E-3797-9776-CCD705074A0E}"/>
              </a:ext>
            </a:extLst>
          </p:cNvPr>
          <p:cNvSpPr>
            <a:spLocks noGrp="1"/>
          </p:cNvSpPr>
          <p:nvPr>
            <p:ph type="title"/>
          </p:nvPr>
        </p:nvSpPr>
        <p:spPr/>
        <p:txBody>
          <a:bodyPr/>
          <a:lstStyle/>
          <a:p>
            <a:r>
              <a:rPr lang="en-US" dirty="0"/>
              <a:t>Theory and Procedure: Kane’s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8CEB5F-4331-9EB3-21E6-67542361CCF6}"/>
                  </a:ext>
                </a:extLst>
              </p:cNvPr>
              <p:cNvSpPr>
                <a:spLocks noGrp="1"/>
              </p:cNvSpPr>
              <p:nvPr>
                <p:ph idx="1"/>
              </p:nvPr>
            </p:nvSpPr>
            <p:spPr/>
            <p:txBody>
              <a:bodyPr/>
              <a:lstStyle/>
              <a:p>
                <a:pPr marL="0" indent="0" algn="ctr">
                  <a:buNone/>
                </a:pPr>
                <a:r>
                  <a:rPr lang="en-US" dirty="0"/>
                  <a:t>Substituting Gravity and Applied Torques:</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𝐹</m:t>
                          </m:r>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Sub>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𝑣</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𝑚</m:t>
                              </m:r>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p>
                          <m:r>
                            <a:rPr lang="en-US" i="1" kern="700">
                              <a:effectLst/>
                              <a:latin typeface="Cambria Math" panose="02040503050406030204" pitchFamily="18" charset="0"/>
                              <a:ea typeface="SimSun" panose="02010600030101010101" pitchFamily="2" charset="-122"/>
                              <a:cs typeface="Times New Roman" panose="02020603050405020304" pitchFamily="18" charset="0"/>
                            </a:rPr>
                            <m:t>𝑔</m:t>
                          </m:r>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kern="700">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𝑣</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𝑚</m:t>
                              </m:r>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p>
                          <m:r>
                            <a:rPr lang="en-US" i="1" kern="700">
                              <a:effectLst/>
                              <a:latin typeface="Cambria Math" panose="02040503050406030204" pitchFamily="18" charset="0"/>
                              <a:ea typeface="SimSun" panose="02010600030101010101" pitchFamily="2" charset="-122"/>
                              <a:cs typeface="Times New Roman" panose="02020603050405020304" pitchFamily="18" charset="0"/>
                            </a:rPr>
                            <m:t>𝑔</m:t>
                          </m:r>
                          <m:sSub>
                            <m:sSubPr>
                              <m:ctrlPr>
                                <a:rPr lang="en-US" i="1">
                                  <a:effectLst/>
                                  <a:latin typeface="Cambria Math" panose="02040503050406030204" pitchFamily="18" charset="0"/>
                                </a:rPr>
                              </m:ctrlPr>
                            </m:sSubPr>
                            <m:e>
                              <m:acc>
                                <m:accPr>
                                  <m:chr m:val="ˆ"/>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b>
                              <m:r>
                                <a:rPr lang="en-US" kern="700">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rPr>
                          </m:ctrlPr>
                        </m:sSubSup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𝐹</m:t>
                          </m:r>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𝑣</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𝑚</m:t>
                              </m:r>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p>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p>
                        </m:e>
                      </m:d>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𝑣</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𝑚</m:t>
                              </m:r>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p>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𝑎</m:t>
                                  </m:r>
                                </m:e>
                              </m:acc>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p>
                        </m:e>
                      </m:d>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p>
                          <m:sSup>
                            <m:sSupPr>
                              <m:ctrlPr>
                                <a:rPr lang="en-US" i="1">
                                  <a:effectLst/>
                                  <a:latin typeface="Cambria Math" panose="02040503050406030204" pitchFamily="18" charset="0"/>
                                </a:rPr>
                              </m:ctrlPr>
                            </m:sSup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𝐵</m:t>
                              </m:r>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m:t>
                              </m:r>
                            </m:sup>
                          </m:sSup>
                        </m:sup>
                      </m:s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i="1">
                              <a:effectLst/>
                              <a:latin typeface="Cambria Math" panose="02040503050406030204" pitchFamily="18" charset="0"/>
                            </a:rPr>
                          </m:ctrlPr>
                        </m:sSub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𝜔</m:t>
                              </m:r>
                            </m:e>
                          </m:acc>
                        </m:e>
                        <m:sub>
                          <m:r>
                            <a:rPr lang="en-US" i="1" kern="700">
                              <a:effectLst/>
                              <a:latin typeface="Cambria Math" panose="02040503050406030204" pitchFamily="18" charset="0"/>
                              <a:ea typeface="SimSun" panose="02010600030101010101" pitchFamily="2" charset="-122"/>
                              <a:cs typeface="Times New Roman" panose="02020603050405020304" pitchFamily="18" charset="0"/>
                            </a:rPr>
                            <m:t>𝑟</m:t>
                          </m:r>
                        </m:sub>
                        <m:sup>
                          <m:r>
                            <a:rPr lang="en-US" i="1" kern="700">
                              <a:effectLst/>
                              <a:latin typeface="Cambria Math" panose="02040503050406030204" pitchFamily="18" charset="0"/>
                              <a:ea typeface="SimSun" panose="02010600030101010101" pitchFamily="2" charset="-122"/>
                              <a:cs typeface="Times New Roman" panose="02020603050405020304" pitchFamily="18" charset="0"/>
                            </a:rPr>
                            <m:t>𝐶</m:t>
                          </m:r>
                        </m:sup>
                      </m:sSubSup>
                      <m:r>
                        <a:rPr lang="en-US" kern="7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i="1">
                              <a:effectLst/>
                              <a:latin typeface="Cambria Math" panose="02040503050406030204" pitchFamily="18" charset="0"/>
                            </a:rPr>
                          </m:ctrlPr>
                        </m:sSupPr>
                        <m:e>
                          <m:acc>
                            <m:accPr>
                              <m:chr m:val="⃗"/>
                              <m:ctrlPr>
                                <a:rPr lang="en-US" i="1">
                                  <a:effectLst/>
                                  <a:latin typeface="Cambria Math" panose="02040503050406030204" pitchFamily="18" charset="0"/>
                                </a:rPr>
                              </m:ctrlPr>
                            </m:accPr>
                            <m:e>
                              <m:r>
                                <a:rPr lang="en-US" i="1" kern="700">
                                  <a:effectLst/>
                                  <a:latin typeface="Cambria Math" panose="02040503050406030204" pitchFamily="18" charset="0"/>
                                  <a:ea typeface="SimSun" panose="02010600030101010101" pitchFamily="2" charset="-122"/>
                                  <a:cs typeface="Times New Roman" panose="02020603050405020304" pitchFamily="18" charset="0"/>
                                </a:rPr>
                                <m:t>𝑇</m:t>
                              </m:r>
                            </m:e>
                          </m:acc>
                        </m:e>
                        <m:sup>
                          <m:sSup>
                            <m:sSupPr>
                              <m:ctrlPr>
                                <a:rPr lang="en-US" i="1">
                                  <a:effectLst/>
                                  <a:latin typeface="Cambria Math" panose="02040503050406030204" pitchFamily="18" charset="0"/>
                                </a:rPr>
                              </m:ctrlPr>
                            </m:sSupPr>
                            <m:e>
                              <m:r>
                                <a:rPr lang="en-US" b="0" i="1" kern="700" smtClean="0">
                                  <a:effectLst/>
                                  <a:latin typeface="Cambria Math" panose="02040503050406030204" pitchFamily="18" charset="0"/>
                                  <a:ea typeface="SimSun" panose="02010600030101010101" pitchFamily="2" charset="-122"/>
                                  <a:cs typeface="Times New Roman" panose="02020603050405020304" pitchFamily="18" charset="0"/>
                                </a:rPr>
                                <m:t>𝐶</m:t>
                              </m:r>
                            </m:e>
                            <m:sup>
                              <m:r>
                                <a:rPr lang="en-US" i="1" kern="700">
                                  <a:effectLst/>
                                  <a:latin typeface="Cambria Math" panose="02040503050406030204" pitchFamily="18" charset="0"/>
                                  <a:ea typeface="SimSun" panose="02010600030101010101" pitchFamily="2" charset="-122"/>
                                  <a:cs typeface="Times New Roman" panose="02020603050405020304" pitchFamily="18" charset="0"/>
                                </a:rPr>
                                <m:t>∗</m:t>
                              </m:r>
                            </m:sup>
                          </m:sSup>
                        </m:sup>
                      </m:sSup>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68CEB5F-4331-9EB3-21E6-67542361CCF6}"/>
                  </a:ext>
                </a:extLst>
              </p:cNvPr>
              <p:cNvSpPr>
                <a:spLocks noGrp="1" noRot="1" noChangeAspect="1" noMove="1" noResize="1" noEditPoints="1" noAdjustHandles="1" noChangeArrowheads="1" noChangeShapeType="1" noTextEdit="1"/>
              </p:cNvSpPr>
              <p:nvPr>
                <p:ph idx="1"/>
              </p:nvPr>
            </p:nvSpPr>
            <p:spPr>
              <a:blipFill>
                <a:blip r:embed="rId3"/>
                <a:stretch>
                  <a:fillRect t="-3327"/>
                </a:stretch>
              </a:blipFill>
            </p:spPr>
            <p:txBody>
              <a:bodyPr/>
              <a:lstStyle/>
              <a:p>
                <a:r>
                  <a:rPr lang="en-US">
                    <a:noFill/>
                  </a:rPr>
                  <a:t> </a:t>
                </a:r>
              </a:p>
            </p:txBody>
          </p:sp>
        </mc:Fallback>
      </mc:AlternateContent>
    </p:spTree>
    <p:extLst>
      <p:ext uri="{BB962C8B-B14F-4D97-AF65-F5344CB8AC3E}">
        <p14:creationId xmlns:p14="http://schemas.microsoft.com/office/powerpoint/2010/main" val="48086321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19a0e23f-8ea2-47d3-9c4a-289ad5e5d3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3DAC8D95F2F542873E83EFDB62DA65" ma:contentTypeVersion="14" ma:contentTypeDescription="Create a new document." ma:contentTypeScope="" ma:versionID="f7c6475520a909ad6ce71d82d08abfa0">
  <xsd:schema xmlns:xsd="http://www.w3.org/2001/XMLSchema" xmlns:xs="http://www.w3.org/2001/XMLSchema" xmlns:p="http://schemas.microsoft.com/office/2006/metadata/properties" xmlns:ns2="19a0e23f-8ea2-47d3-9c4a-289ad5e5d3a0" xmlns:ns3="83356022-550b-4cc0-aac6-d58adf58d99f" targetNamespace="http://schemas.microsoft.com/office/2006/metadata/properties" ma:root="true" ma:fieldsID="fc8642ce2c8351cca018539b40f40d55" ns2:_="" ns3:_="">
    <xsd:import namespace="19a0e23f-8ea2-47d3-9c4a-289ad5e5d3a0"/>
    <xsd:import namespace="83356022-550b-4cc0-aac6-d58adf58d9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ot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0e23f-8ea2-47d3-9c4a-289ad5e5d3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s" ma:index="19" nillable="true" ma:displayName="Notes" ma:format="Dropdown" ma:internalName="Note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356022-550b-4cc0-aac6-d58adf58d9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59EBE-6B2D-499E-92C8-D2A39F79607C}">
  <ds:schemaRefs>
    <ds:schemaRef ds:uri="http://schemas.microsoft.com/office/2006/metadata/properties"/>
    <ds:schemaRef ds:uri="http://schemas.microsoft.com/office/infopath/2007/PartnerControls"/>
    <ds:schemaRef ds:uri="19a0e23f-8ea2-47d3-9c4a-289ad5e5d3a0"/>
  </ds:schemaRefs>
</ds:datastoreItem>
</file>

<file path=customXml/itemProps2.xml><?xml version="1.0" encoding="utf-8"?>
<ds:datastoreItem xmlns:ds="http://schemas.openxmlformats.org/officeDocument/2006/customXml" ds:itemID="{394370F8-616C-40A5-A09B-6F79C54AE293}">
  <ds:schemaRefs>
    <ds:schemaRef ds:uri="http://schemas.microsoft.com/sharepoint/v3/contenttype/forms"/>
  </ds:schemaRefs>
</ds:datastoreItem>
</file>

<file path=customXml/itemProps3.xml><?xml version="1.0" encoding="utf-8"?>
<ds:datastoreItem xmlns:ds="http://schemas.openxmlformats.org/officeDocument/2006/customXml" ds:itemID="{B6DEC272-523A-4A03-A189-D96217222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0e23f-8ea2-47d3-9c4a-289ad5e5d3a0"/>
    <ds:schemaRef ds:uri="83356022-550b-4cc0-aac6-d58adf58d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2631</TotalTime>
  <Words>2924</Words>
  <Application>Microsoft Office PowerPoint</Application>
  <PresentationFormat>Widescreen</PresentationFormat>
  <Paragraphs>227</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Calibri Light</vt:lpstr>
      <vt:lpstr>Cambria Math</vt:lpstr>
      <vt:lpstr>Times New Roman</vt:lpstr>
      <vt:lpstr>Office Theme</vt:lpstr>
      <vt:lpstr>PowerPoint Presentation</vt:lpstr>
      <vt:lpstr>ANALYSIS AND SIMULATION OF TWO-DIMENSIONAL DUAL-ARM MANIPULATOR FOR BASEBALL TRAINING</vt:lpstr>
      <vt:lpstr>Outline</vt:lpstr>
      <vt:lpstr>PowerPoint Presentation</vt:lpstr>
      <vt:lpstr>Theory and Procedure: Kinematics</vt:lpstr>
      <vt:lpstr>Theory and Procedure: Kinematics</vt:lpstr>
      <vt:lpstr>Theory and Procedure: Kinematics</vt:lpstr>
      <vt:lpstr>Theory and Procedure: Kane’s Equations</vt:lpstr>
      <vt:lpstr>Theory and Procedure: Kane’s Equations</vt:lpstr>
      <vt:lpstr>Theory and Procedure: Partial Velocities</vt:lpstr>
      <vt:lpstr>Theory and Procedure: Moment of Inertia</vt:lpstr>
      <vt:lpstr>Theory and Procedure: Moment of Inertia</vt:lpstr>
      <vt:lpstr>Theory and Procedure: Kane’s Equations</vt:lpstr>
      <vt:lpstr>Simulation and Results: Overview</vt:lpstr>
      <vt:lpstr>Results: Trial 1</vt:lpstr>
      <vt:lpstr>Results: Trial 2</vt:lpstr>
      <vt:lpstr>Results: Trial 3</vt:lpstr>
      <vt:lpstr>Results: Trial 4</vt:lpstr>
      <vt:lpstr>Results: Trials 1-4</vt:lpstr>
      <vt:lpstr>Results: Trial 5</vt:lpstr>
      <vt:lpstr>Results: Trial 5</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Kyler Limata</cp:lastModifiedBy>
  <cp:revision>62</cp:revision>
  <dcterms:created xsi:type="dcterms:W3CDTF">2021-02-17T02:31:40Z</dcterms:created>
  <dcterms:modified xsi:type="dcterms:W3CDTF">2024-11-19T17:08:27Z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0x010100BC3DAC8D95F2F542873E83EFDB62DA65</vt:lpwstr>
  </property>
</Properties>
</file>